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2" r:id="rId1"/>
  </p:sldMasterIdLst>
  <p:notesMasterIdLst>
    <p:notesMasterId r:id="rId38"/>
  </p:notesMasterIdLst>
  <p:sldIdLst>
    <p:sldId id="281" r:id="rId2"/>
    <p:sldId id="257" r:id="rId3"/>
    <p:sldId id="260" r:id="rId4"/>
    <p:sldId id="289" r:id="rId5"/>
    <p:sldId id="286" r:id="rId6"/>
    <p:sldId id="291" r:id="rId7"/>
    <p:sldId id="267" r:id="rId8"/>
    <p:sldId id="328" r:id="rId9"/>
    <p:sldId id="329" r:id="rId10"/>
    <p:sldId id="330" r:id="rId11"/>
    <p:sldId id="313" r:id="rId12"/>
    <p:sldId id="262" r:id="rId13"/>
    <p:sldId id="333" r:id="rId14"/>
    <p:sldId id="287" r:id="rId15"/>
    <p:sldId id="334" r:id="rId16"/>
    <p:sldId id="271" r:id="rId17"/>
    <p:sldId id="320" r:id="rId18"/>
    <p:sldId id="292" r:id="rId19"/>
    <p:sldId id="335" r:id="rId20"/>
    <p:sldId id="319" r:id="rId21"/>
    <p:sldId id="274" r:id="rId22"/>
    <p:sldId id="288" r:id="rId23"/>
    <p:sldId id="312" r:id="rId24"/>
    <p:sldId id="321" r:id="rId25"/>
    <p:sldId id="285" r:id="rId26"/>
    <p:sldId id="263" r:id="rId27"/>
    <p:sldId id="336" r:id="rId28"/>
    <p:sldId id="337" r:id="rId29"/>
    <p:sldId id="324" r:id="rId30"/>
    <p:sldId id="325" r:id="rId31"/>
    <p:sldId id="326" r:id="rId32"/>
    <p:sldId id="316" r:id="rId33"/>
    <p:sldId id="264" r:id="rId34"/>
    <p:sldId id="295" r:id="rId35"/>
    <p:sldId id="299" r:id="rId36"/>
    <p:sldId id="283" r:id="rId37"/>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EFD5748-669D-8E48-B843-6177BBD8D194}">
          <p14:sldIdLst>
            <p14:sldId id="281"/>
            <p14:sldId id="257"/>
            <p14:sldId id="260"/>
            <p14:sldId id="289"/>
            <p14:sldId id="286"/>
            <p14:sldId id="291"/>
            <p14:sldId id="267"/>
            <p14:sldId id="328"/>
            <p14:sldId id="329"/>
            <p14:sldId id="330"/>
            <p14:sldId id="313"/>
          </p14:sldIdLst>
        </p14:section>
        <p14:section name="Proposed Solution" id="{43B88994-890F-8B48-AA02-51D5CE025563}">
          <p14:sldIdLst>
            <p14:sldId id="262"/>
            <p14:sldId id="333"/>
            <p14:sldId id="287"/>
            <p14:sldId id="334"/>
            <p14:sldId id="271"/>
            <p14:sldId id="320"/>
            <p14:sldId id="292"/>
            <p14:sldId id="335"/>
            <p14:sldId id="319"/>
            <p14:sldId id="274"/>
            <p14:sldId id="288"/>
            <p14:sldId id="312"/>
            <p14:sldId id="321"/>
            <p14:sldId id="285"/>
          </p14:sldIdLst>
        </p14:section>
        <p14:section name="Experimental Evaluation" id="{B7017E4D-36C3-2A4B-A64C-0E91CF7DE180}">
          <p14:sldIdLst>
            <p14:sldId id="263"/>
            <p14:sldId id="336"/>
            <p14:sldId id="337"/>
            <p14:sldId id="324"/>
            <p14:sldId id="325"/>
            <p14:sldId id="326"/>
            <p14:sldId id="316"/>
          </p14:sldIdLst>
        </p14:section>
        <p14:section name="Conclusion" id="{67A2E5F5-E6D2-5644-904E-9AB815DA9F21}">
          <p14:sldIdLst>
            <p14:sldId id="264"/>
            <p14:sldId id="295"/>
            <p14:sldId id="299"/>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C10000"/>
    <a:srgbClr val="33C078"/>
    <a:srgbClr val="FF0000"/>
    <a:srgbClr val="C10001"/>
    <a:srgbClr val="1DADE4"/>
    <a:srgbClr val="FF69F9"/>
    <a:srgbClr val="AF4AFF"/>
    <a:srgbClr val="4875C5"/>
    <a:srgbClr val="FF00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15"/>
    <p:restoredTop sz="84380"/>
  </p:normalViewPr>
  <p:slideViewPr>
    <p:cSldViewPr snapToGrid="0" snapToObjects="1">
      <p:cViewPr>
        <p:scale>
          <a:sx n="61" d="100"/>
          <a:sy n="61" d="100"/>
        </p:scale>
        <p:origin x="968" y="85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b="1" i="0" u="none" strike="noStrike" dirty="0">
                <a:effectLst/>
              </a:rPr>
              <a:t>Cloud Data </a:t>
            </a:r>
            <a:r>
              <a:rPr lang="en-GB" b="1" i="0" u="none" strike="noStrike" dirty="0" err="1">
                <a:effectLst/>
              </a:rPr>
              <a:t>Centers</a:t>
            </a:r>
            <a:r>
              <a:rPr lang="en-GB" b="1" i="0" u="none" strike="noStrike" dirty="0">
                <a:effectLst/>
              </a:rPr>
              <a:t> Are Poised to Take the Spotlight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barChart>
        <c:barDir val="col"/>
        <c:grouping val="stacked"/>
        <c:varyColors val="0"/>
        <c:ser>
          <c:idx val="0"/>
          <c:order val="0"/>
          <c:tx>
            <c:strRef>
              <c:f>Sheet1!$B$1</c:f>
              <c:strCache>
                <c:ptCount val="1"/>
                <c:pt idx="0">
                  <c:v>Cloud Data Center</c:v>
                </c:pt>
              </c:strCache>
            </c:strRef>
          </c:tx>
          <c:spPr>
            <a:solidFill>
              <a:schemeClr val="accent1"/>
            </a:solidFill>
            <a:ln>
              <a:noFill/>
            </a:ln>
            <a:effectLst>
              <a:outerShdw blurRad="50800" dist="38100" dir="2700000" algn="tl" rotWithShape="0">
                <a:prstClr val="black">
                  <a:alpha val="40000"/>
                </a:prstClr>
              </a:outerShdw>
              <a:softEdge rad="12700"/>
            </a:effectLst>
          </c:spPr>
          <c:invertIfNegative val="0"/>
          <c:cat>
            <c:numRef>
              <c:f>Sheet1!$A$2:$A$7</c:f>
              <c:numCache>
                <c:formatCode>General</c:formatCode>
                <c:ptCount val="6"/>
                <c:pt idx="0">
                  <c:v>2013</c:v>
                </c:pt>
                <c:pt idx="1">
                  <c:v>2014</c:v>
                </c:pt>
                <c:pt idx="2">
                  <c:v>2015</c:v>
                </c:pt>
                <c:pt idx="3">
                  <c:v>2016</c:v>
                </c:pt>
                <c:pt idx="4">
                  <c:v>2017</c:v>
                </c:pt>
                <c:pt idx="5">
                  <c:v>2018</c:v>
                </c:pt>
              </c:numCache>
            </c:numRef>
          </c:cat>
          <c:val>
            <c:numRef>
              <c:f>Sheet1!$B$2:$B$7</c:f>
              <c:numCache>
                <c:formatCode>General</c:formatCode>
                <c:ptCount val="6"/>
                <c:pt idx="0">
                  <c:v>1.6739999999999999</c:v>
                </c:pt>
                <c:pt idx="1">
                  <c:v>2.16</c:v>
                </c:pt>
                <c:pt idx="2">
                  <c:v>2.9889999999999999</c:v>
                </c:pt>
                <c:pt idx="3">
                  <c:v>3.9529999999999998</c:v>
                </c:pt>
                <c:pt idx="4">
                  <c:v>5.05</c:v>
                </c:pt>
                <c:pt idx="5">
                  <c:v>6.48</c:v>
                </c:pt>
              </c:numCache>
            </c:numRef>
          </c:val>
          <c:extLst>
            <c:ext xmlns:c16="http://schemas.microsoft.com/office/drawing/2014/chart" uri="{C3380CC4-5D6E-409C-BE32-E72D297353CC}">
              <c16:uniqueId val="{00000000-C478-674C-83B4-3F3028FCF16D}"/>
            </c:ext>
          </c:extLst>
        </c:ser>
        <c:ser>
          <c:idx val="1"/>
          <c:order val="1"/>
          <c:tx>
            <c:strRef>
              <c:f>Sheet1!$C$1</c:f>
              <c:strCache>
                <c:ptCount val="1"/>
                <c:pt idx="0">
                  <c:v>Traditional Data Center</c:v>
                </c:pt>
              </c:strCache>
            </c:strRef>
          </c:tx>
          <c:spPr>
            <a:solidFill>
              <a:schemeClr val="accent2"/>
            </a:solidFill>
            <a:ln>
              <a:noFill/>
            </a:ln>
            <a:effectLst>
              <a:outerShdw blurRad="50800" dist="38100" dir="2700000" algn="tl" rotWithShape="0">
                <a:prstClr val="black">
                  <a:alpha val="40000"/>
                </a:prstClr>
              </a:outerShdw>
              <a:softEdge rad="12700"/>
            </a:effectLst>
          </c:spPr>
          <c:invertIfNegative val="0"/>
          <c:cat>
            <c:numRef>
              <c:f>Sheet1!$A$2:$A$7</c:f>
              <c:numCache>
                <c:formatCode>General</c:formatCode>
                <c:ptCount val="6"/>
                <c:pt idx="0">
                  <c:v>2013</c:v>
                </c:pt>
                <c:pt idx="1">
                  <c:v>2014</c:v>
                </c:pt>
                <c:pt idx="2">
                  <c:v>2015</c:v>
                </c:pt>
                <c:pt idx="3">
                  <c:v>2016</c:v>
                </c:pt>
                <c:pt idx="4">
                  <c:v>2017</c:v>
                </c:pt>
                <c:pt idx="5">
                  <c:v>2018</c:v>
                </c:pt>
              </c:numCache>
            </c:numRef>
          </c:cat>
          <c:val>
            <c:numRef>
              <c:f>Sheet1!$C$2:$C$7</c:f>
              <c:numCache>
                <c:formatCode>General</c:formatCode>
                <c:ptCount val="6"/>
                <c:pt idx="0">
                  <c:v>1.4259999999999999</c:v>
                </c:pt>
                <c:pt idx="1">
                  <c:v>1.84</c:v>
                </c:pt>
                <c:pt idx="2">
                  <c:v>1.911</c:v>
                </c:pt>
                <c:pt idx="3">
                  <c:v>1.9470000000000001</c:v>
                </c:pt>
                <c:pt idx="4">
                  <c:v>1.96</c:v>
                </c:pt>
                <c:pt idx="5">
                  <c:v>2.04</c:v>
                </c:pt>
              </c:numCache>
            </c:numRef>
          </c:val>
          <c:extLst>
            <c:ext xmlns:c16="http://schemas.microsoft.com/office/drawing/2014/chart" uri="{C3380CC4-5D6E-409C-BE32-E72D297353CC}">
              <c16:uniqueId val="{00000001-C478-674C-83B4-3F3028FCF16D}"/>
            </c:ext>
          </c:extLst>
        </c:ser>
        <c:dLbls>
          <c:showLegendKey val="0"/>
          <c:showVal val="0"/>
          <c:showCatName val="0"/>
          <c:showSerName val="0"/>
          <c:showPercent val="0"/>
          <c:showBubbleSize val="0"/>
        </c:dLbls>
        <c:gapWidth val="64"/>
        <c:overlap val="100"/>
        <c:axId val="1718719503"/>
        <c:axId val="1745554207"/>
      </c:barChart>
      <c:catAx>
        <c:axId val="17187195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745554207"/>
        <c:crosses val="autoZero"/>
        <c:auto val="1"/>
        <c:lblAlgn val="ctr"/>
        <c:lblOffset val="100"/>
        <c:noMultiLvlLbl val="0"/>
      </c:catAx>
      <c:valAx>
        <c:axId val="1745554207"/>
        <c:scaling>
          <c:orientation val="minMax"/>
        </c:scaling>
        <c:delete val="0"/>
        <c:axPos val="l"/>
        <c:majorGridlines>
          <c:spPr>
            <a:ln w="9525" cap="flat" cmpd="sng" algn="ctr">
              <a:solidFill>
                <a:schemeClr val="tx2">
                  <a:lumMod val="10000"/>
                  <a:alpha val="3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600" dirty="0">
                    <a:solidFill>
                      <a:schemeClr val="bg1"/>
                    </a:solidFill>
                  </a:rPr>
                  <a:t>Zettabytes</a:t>
                </a:r>
                <a:r>
                  <a:rPr lang="en-GB" sz="1600" baseline="0" dirty="0">
                    <a:solidFill>
                      <a:schemeClr val="bg1"/>
                    </a:solidFill>
                  </a:rPr>
                  <a:t> per Year</a:t>
                </a:r>
                <a:endParaRPr lang="en-GB" sz="1600" dirty="0">
                  <a:solidFill>
                    <a:schemeClr val="bg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7187195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a:t>Standalone Set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Sheet1!$B$2:$B$22</c:f>
              <c:numCache>
                <c:formatCode>General</c:formatCode>
                <c:ptCount val="21"/>
                <c:pt idx="0">
                  <c:v>22</c:v>
                </c:pt>
                <c:pt idx="1">
                  <c:v>23</c:v>
                </c:pt>
                <c:pt idx="2">
                  <c:v>21</c:v>
                </c:pt>
                <c:pt idx="3">
                  <c:v>22</c:v>
                </c:pt>
                <c:pt idx="4">
                  <c:v>22</c:v>
                </c:pt>
                <c:pt idx="5">
                  <c:v>24</c:v>
                </c:pt>
                <c:pt idx="6">
                  <c:v>23</c:v>
                </c:pt>
                <c:pt idx="7">
                  <c:v>23</c:v>
                </c:pt>
                <c:pt idx="8">
                  <c:v>23</c:v>
                </c:pt>
                <c:pt idx="9">
                  <c:v>25</c:v>
                </c:pt>
                <c:pt idx="10">
                  <c:v>25</c:v>
                </c:pt>
                <c:pt idx="11">
                  <c:v>25</c:v>
                </c:pt>
                <c:pt idx="12">
                  <c:v>25</c:v>
                </c:pt>
                <c:pt idx="13">
                  <c:v>22</c:v>
                </c:pt>
                <c:pt idx="14">
                  <c:v>25</c:v>
                </c:pt>
                <c:pt idx="15">
                  <c:v>25</c:v>
                </c:pt>
                <c:pt idx="16">
                  <c:v>25</c:v>
                </c:pt>
                <c:pt idx="17">
                  <c:v>24</c:v>
                </c:pt>
                <c:pt idx="18">
                  <c:v>22</c:v>
                </c:pt>
                <c:pt idx="19">
                  <c:v>22</c:v>
                </c:pt>
                <c:pt idx="20">
                  <c:v>22</c:v>
                </c:pt>
              </c:numCache>
            </c:numRef>
          </c:val>
          <c:smooth val="0"/>
          <c:extLst>
            <c:ext xmlns:c16="http://schemas.microsoft.com/office/drawing/2014/chart" uri="{C3380CC4-5D6E-409C-BE32-E72D297353CC}">
              <c16:uniqueId val="{00000000-93AF-C542-B130-07D591155209}"/>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Sheet1!$C$2:$C$22</c:f>
              <c:numCache>
                <c:formatCode>General</c:formatCode>
                <c:ptCount val="21"/>
                <c:pt idx="0">
                  <c:v>14</c:v>
                </c:pt>
                <c:pt idx="1">
                  <c:v>17</c:v>
                </c:pt>
                <c:pt idx="2">
                  <c:v>20</c:v>
                </c:pt>
                <c:pt idx="3">
                  <c:v>20</c:v>
                </c:pt>
                <c:pt idx="4">
                  <c:v>19</c:v>
                </c:pt>
                <c:pt idx="5">
                  <c:v>20</c:v>
                </c:pt>
                <c:pt idx="6">
                  <c:v>22</c:v>
                </c:pt>
                <c:pt idx="7">
                  <c:v>22</c:v>
                </c:pt>
                <c:pt idx="8">
                  <c:v>19</c:v>
                </c:pt>
                <c:pt idx="9">
                  <c:v>18</c:v>
                </c:pt>
                <c:pt idx="10">
                  <c:v>17</c:v>
                </c:pt>
                <c:pt idx="11">
                  <c:v>21</c:v>
                </c:pt>
                <c:pt idx="12">
                  <c:v>19</c:v>
                </c:pt>
                <c:pt idx="13">
                  <c:v>20</c:v>
                </c:pt>
                <c:pt idx="14">
                  <c:v>19</c:v>
                </c:pt>
                <c:pt idx="15">
                  <c:v>18</c:v>
                </c:pt>
                <c:pt idx="16">
                  <c:v>21</c:v>
                </c:pt>
                <c:pt idx="17">
                  <c:v>22</c:v>
                </c:pt>
                <c:pt idx="18">
                  <c:v>20</c:v>
                </c:pt>
                <c:pt idx="19">
                  <c:v>19</c:v>
                </c:pt>
                <c:pt idx="20">
                  <c:v>21</c:v>
                </c:pt>
              </c:numCache>
            </c:numRef>
          </c:val>
          <c:smooth val="0"/>
          <c:extLst>
            <c:ext xmlns:c16="http://schemas.microsoft.com/office/drawing/2014/chart" uri="{C3380CC4-5D6E-409C-BE32-E72D297353CC}">
              <c16:uniqueId val="{00000001-93AF-C542-B130-07D591155209}"/>
            </c:ext>
          </c:extLst>
        </c:ser>
        <c:ser>
          <c:idx val="2"/>
          <c:order val="2"/>
          <c:tx>
            <c:strRef>
              <c:f>Sheet1!$D$1</c:f>
              <c:strCache>
                <c:ptCount val="1"/>
                <c:pt idx="0">
                  <c:v>Proxy SGX &amp; Redis Encrypted</c:v>
                </c:pt>
              </c:strCache>
            </c:strRef>
          </c:tx>
          <c:spPr>
            <a:ln w="28575" cap="rnd">
              <a:solidFill>
                <a:srgbClr val="34BF78"/>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Sheet1!$D$2:$D$22</c:f>
              <c:numCache>
                <c:formatCode>General</c:formatCode>
                <c:ptCount val="21"/>
                <c:pt idx="0">
                  <c:v>16</c:v>
                </c:pt>
                <c:pt idx="1">
                  <c:v>19</c:v>
                </c:pt>
                <c:pt idx="2">
                  <c:v>17</c:v>
                </c:pt>
                <c:pt idx="3">
                  <c:v>20</c:v>
                </c:pt>
                <c:pt idx="4">
                  <c:v>19</c:v>
                </c:pt>
                <c:pt idx="5">
                  <c:v>21</c:v>
                </c:pt>
                <c:pt idx="6">
                  <c:v>20</c:v>
                </c:pt>
                <c:pt idx="7">
                  <c:v>19</c:v>
                </c:pt>
                <c:pt idx="8">
                  <c:v>19</c:v>
                </c:pt>
                <c:pt idx="9">
                  <c:v>19</c:v>
                </c:pt>
                <c:pt idx="10">
                  <c:v>22</c:v>
                </c:pt>
                <c:pt idx="11">
                  <c:v>22</c:v>
                </c:pt>
                <c:pt idx="12">
                  <c:v>19</c:v>
                </c:pt>
                <c:pt idx="13">
                  <c:v>21</c:v>
                </c:pt>
                <c:pt idx="14">
                  <c:v>22</c:v>
                </c:pt>
                <c:pt idx="15">
                  <c:v>22</c:v>
                </c:pt>
                <c:pt idx="16">
                  <c:v>19</c:v>
                </c:pt>
                <c:pt idx="17">
                  <c:v>20</c:v>
                </c:pt>
                <c:pt idx="18">
                  <c:v>21</c:v>
                </c:pt>
                <c:pt idx="19">
                  <c:v>19</c:v>
                </c:pt>
                <c:pt idx="20">
                  <c:v>20</c:v>
                </c:pt>
              </c:numCache>
            </c:numRef>
          </c:val>
          <c:smooth val="0"/>
          <c:extLst>
            <c:ext xmlns:c16="http://schemas.microsoft.com/office/drawing/2014/chart" uri="{C3380CC4-5D6E-409C-BE32-E72D297353CC}">
              <c16:uniqueId val="{00000002-93AF-C542-B130-07D591155209}"/>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r>
                  <a:rPr lang="en-GB" sz="1400" dirty="0"/>
                  <a:t>Time (</a:t>
                </a:r>
                <a:r>
                  <a:rPr lang="en-GB" sz="1400" dirty="0" err="1"/>
                  <a:t>mm:ss</a:t>
                </a:r>
                <a:r>
                  <a:rPr lang="en-GB" sz="1400" dirty="0"/>
                  <a:t>)</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PT"/>
            </a:p>
          </c:txPr>
        </c:title>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tickLblSkip val="10"/>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dirty="0"/>
              <a:t>Clustered Set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Sheet1!$B$2:$B$22</c:f>
              <c:numCache>
                <c:formatCode>General</c:formatCode>
                <c:ptCount val="21"/>
                <c:pt idx="0">
                  <c:v>22</c:v>
                </c:pt>
                <c:pt idx="1">
                  <c:v>23</c:v>
                </c:pt>
                <c:pt idx="2">
                  <c:v>23</c:v>
                </c:pt>
                <c:pt idx="3">
                  <c:v>24</c:v>
                </c:pt>
                <c:pt idx="4">
                  <c:v>24</c:v>
                </c:pt>
                <c:pt idx="5">
                  <c:v>22</c:v>
                </c:pt>
                <c:pt idx="6">
                  <c:v>24</c:v>
                </c:pt>
                <c:pt idx="7">
                  <c:v>23</c:v>
                </c:pt>
                <c:pt idx="8">
                  <c:v>24</c:v>
                </c:pt>
                <c:pt idx="9">
                  <c:v>24</c:v>
                </c:pt>
                <c:pt idx="10">
                  <c:v>24</c:v>
                </c:pt>
                <c:pt idx="11">
                  <c:v>24</c:v>
                </c:pt>
                <c:pt idx="12">
                  <c:v>25</c:v>
                </c:pt>
                <c:pt idx="13">
                  <c:v>22</c:v>
                </c:pt>
                <c:pt idx="14">
                  <c:v>25</c:v>
                </c:pt>
                <c:pt idx="15">
                  <c:v>24</c:v>
                </c:pt>
                <c:pt idx="16">
                  <c:v>24</c:v>
                </c:pt>
                <c:pt idx="17">
                  <c:v>25</c:v>
                </c:pt>
                <c:pt idx="18">
                  <c:v>25</c:v>
                </c:pt>
                <c:pt idx="19">
                  <c:v>23</c:v>
                </c:pt>
                <c:pt idx="20">
                  <c:v>24</c:v>
                </c:pt>
              </c:numCache>
            </c:numRef>
          </c:val>
          <c:smooth val="0"/>
          <c:extLst>
            <c:ext xmlns:c16="http://schemas.microsoft.com/office/drawing/2014/chart" uri="{C3380CC4-5D6E-409C-BE32-E72D297353CC}">
              <c16:uniqueId val="{00000000-CBCC-5043-BCD8-F8DA42374F83}"/>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Sheet1!$C$2:$C$22</c:f>
              <c:numCache>
                <c:formatCode>General</c:formatCode>
                <c:ptCount val="21"/>
                <c:pt idx="0">
                  <c:v>17</c:v>
                </c:pt>
                <c:pt idx="1">
                  <c:v>18</c:v>
                </c:pt>
                <c:pt idx="2">
                  <c:v>16</c:v>
                </c:pt>
                <c:pt idx="3">
                  <c:v>20</c:v>
                </c:pt>
                <c:pt idx="4">
                  <c:v>20</c:v>
                </c:pt>
                <c:pt idx="5">
                  <c:v>18</c:v>
                </c:pt>
                <c:pt idx="6">
                  <c:v>19</c:v>
                </c:pt>
                <c:pt idx="7">
                  <c:v>20</c:v>
                </c:pt>
                <c:pt idx="8">
                  <c:v>21</c:v>
                </c:pt>
                <c:pt idx="9">
                  <c:v>17</c:v>
                </c:pt>
                <c:pt idx="10">
                  <c:v>20</c:v>
                </c:pt>
                <c:pt idx="11">
                  <c:v>18</c:v>
                </c:pt>
                <c:pt idx="12">
                  <c:v>19</c:v>
                </c:pt>
                <c:pt idx="13">
                  <c:v>18</c:v>
                </c:pt>
                <c:pt idx="14">
                  <c:v>21</c:v>
                </c:pt>
                <c:pt idx="15">
                  <c:v>18</c:v>
                </c:pt>
                <c:pt idx="16">
                  <c:v>21</c:v>
                </c:pt>
                <c:pt idx="17">
                  <c:v>19</c:v>
                </c:pt>
                <c:pt idx="18">
                  <c:v>18</c:v>
                </c:pt>
                <c:pt idx="19">
                  <c:v>18</c:v>
                </c:pt>
                <c:pt idx="20">
                  <c:v>19</c:v>
                </c:pt>
              </c:numCache>
            </c:numRef>
          </c:val>
          <c:smooth val="0"/>
          <c:extLst>
            <c:ext xmlns:c16="http://schemas.microsoft.com/office/drawing/2014/chart" uri="{C3380CC4-5D6E-409C-BE32-E72D297353CC}">
              <c16:uniqueId val="{00000001-CBCC-5043-BCD8-F8DA42374F83}"/>
            </c:ext>
          </c:extLst>
        </c:ser>
        <c:ser>
          <c:idx val="2"/>
          <c:order val="2"/>
          <c:tx>
            <c:strRef>
              <c:f>Sheet1!$D$1</c:f>
              <c:strCache>
                <c:ptCount val="1"/>
                <c:pt idx="0">
                  <c:v>Proxy SGX &amp; Redis Encrypted</c:v>
                </c:pt>
              </c:strCache>
            </c:strRef>
          </c:tx>
          <c:spPr>
            <a:ln w="28575" cap="rnd">
              <a:solidFill>
                <a:srgbClr val="34BF78"/>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Sheet1!$D$2:$D$22</c:f>
              <c:numCache>
                <c:formatCode>General</c:formatCode>
                <c:ptCount val="21"/>
                <c:pt idx="0">
                  <c:v>16</c:v>
                </c:pt>
                <c:pt idx="1">
                  <c:v>20</c:v>
                </c:pt>
                <c:pt idx="2">
                  <c:v>21</c:v>
                </c:pt>
                <c:pt idx="3">
                  <c:v>22</c:v>
                </c:pt>
                <c:pt idx="4">
                  <c:v>21</c:v>
                </c:pt>
                <c:pt idx="5">
                  <c:v>20</c:v>
                </c:pt>
                <c:pt idx="6">
                  <c:v>20</c:v>
                </c:pt>
                <c:pt idx="7">
                  <c:v>21</c:v>
                </c:pt>
                <c:pt idx="8">
                  <c:v>21</c:v>
                </c:pt>
                <c:pt idx="9">
                  <c:v>20</c:v>
                </c:pt>
                <c:pt idx="10">
                  <c:v>19</c:v>
                </c:pt>
                <c:pt idx="11">
                  <c:v>21</c:v>
                </c:pt>
                <c:pt idx="12">
                  <c:v>20</c:v>
                </c:pt>
                <c:pt idx="13">
                  <c:v>19</c:v>
                </c:pt>
                <c:pt idx="14">
                  <c:v>21</c:v>
                </c:pt>
                <c:pt idx="15">
                  <c:v>21</c:v>
                </c:pt>
                <c:pt idx="16">
                  <c:v>21</c:v>
                </c:pt>
                <c:pt idx="17">
                  <c:v>20</c:v>
                </c:pt>
                <c:pt idx="18">
                  <c:v>20</c:v>
                </c:pt>
                <c:pt idx="19">
                  <c:v>21</c:v>
                </c:pt>
                <c:pt idx="20">
                  <c:v>20</c:v>
                </c:pt>
              </c:numCache>
            </c:numRef>
          </c:val>
          <c:smooth val="0"/>
          <c:extLst>
            <c:ext xmlns:c16="http://schemas.microsoft.com/office/drawing/2014/chart" uri="{C3380CC4-5D6E-409C-BE32-E72D297353CC}">
              <c16:uniqueId val="{00000002-CBCC-5043-BCD8-F8DA42374F83}"/>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Time</a:t>
                </a:r>
                <a:r>
                  <a:rPr lang="en-GB" sz="1400" baseline="0" dirty="0"/>
                  <a:t> (</a:t>
                </a:r>
                <a:r>
                  <a:rPr lang="en-GB" sz="1400" baseline="0" dirty="0" err="1"/>
                  <a:t>mm:ss</a:t>
                </a:r>
                <a:r>
                  <a:rPr lang="en-GB" sz="1400" baseline="0" dirty="0"/>
                  <a:t>)</a:t>
                </a:r>
                <a:endParaRPr lang="en-GB" sz="1400"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tickLblSkip val="10"/>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solidFill>
                  <a:schemeClr val="bg1"/>
                </a:solidFill>
              </a:rPr>
              <a:t>Average CPU Load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PT"/>
        </a:p>
      </c:txPr>
    </c:title>
    <c:autoTitleDeleted val="0"/>
    <c:plotArea>
      <c:layout/>
      <c:barChart>
        <c:barDir val="col"/>
        <c:grouping val="clustered"/>
        <c:varyColors val="0"/>
        <c:ser>
          <c:idx val="0"/>
          <c:order val="0"/>
          <c:tx>
            <c:strRef>
              <c:f>Sheet1!$B$1</c:f>
              <c:strCache>
                <c:ptCount val="1"/>
                <c:pt idx="0">
                  <c:v>Proxy &amp; Redis</c:v>
                </c:pt>
              </c:strCache>
            </c:strRef>
          </c:tx>
          <c:spPr>
            <a:solidFill>
              <a:srgbClr val="4875C5"/>
            </a:solidFill>
            <a:ln>
              <a:solidFill>
                <a:srgbClr val="4875C5"/>
              </a:solid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Sheet1!$B$2:$B$3</c:f>
              <c:numCache>
                <c:formatCode>General</c:formatCode>
                <c:ptCount val="2"/>
                <c:pt idx="0">
                  <c:v>2.5999999999999999E-3</c:v>
                </c:pt>
                <c:pt idx="1">
                  <c:v>3.7199999999999997E-2</c:v>
                </c:pt>
              </c:numCache>
            </c:numRef>
          </c:val>
          <c:extLst>
            <c:ext xmlns:c16="http://schemas.microsoft.com/office/drawing/2014/chart" uri="{C3380CC4-5D6E-409C-BE32-E72D297353CC}">
              <c16:uniqueId val="{00000000-D61C-C346-8208-F5868B3A65D1}"/>
            </c:ext>
          </c:extLst>
        </c:ser>
        <c:ser>
          <c:idx val="1"/>
          <c:order val="1"/>
          <c:tx>
            <c:strRef>
              <c:f>Sheet1!$C$1</c:f>
              <c:strCache>
                <c:ptCount val="1"/>
                <c:pt idx="0">
                  <c:v>Proxy SGX &amp; Redis SGX</c:v>
                </c:pt>
              </c:strCache>
            </c:strRef>
          </c:tx>
          <c:spPr>
            <a:solidFill>
              <a:srgbClr val="FF000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Sheet1!$C$2:$C$3</c:f>
              <c:numCache>
                <c:formatCode>General</c:formatCode>
                <c:ptCount val="2"/>
                <c:pt idx="0">
                  <c:v>0.08</c:v>
                </c:pt>
                <c:pt idx="1">
                  <c:v>0.222</c:v>
                </c:pt>
              </c:numCache>
            </c:numRef>
          </c:val>
          <c:extLst>
            <c:ext xmlns:c16="http://schemas.microsoft.com/office/drawing/2014/chart" uri="{C3380CC4-5D6E-409C-BE32-E72D297353CC}">
              <c16:uniqueId val="{00000001-D61C-C346-8208-F5868B3A65D1}"/>
            </c:ext>
          </c:extLst>
        </c:ser>
        <c:ser>
          <c:idx val="2"/>
          <c:order val="2"/>
          <c:tx>
            <c:strRef>
              <c:f>Sheet1!$D$1</c:f>
              <c:strCache>
                <c:ptCount val="1"/>
                <c:pt idx="0">
                  <c:v>Proxy SGX &amp; Redis Encrypted</c:v>
                </c:pt>
              </c:strCache>
            </c:strRef>
          </c:tx>
          <c:spPr>
            <a:solidFill>
              <a:srgbClr val="34BF78"/>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Sheet1!$D$2:$D$3</c:f>
              <c:numCache>
                <c:formatCode>General</c:formatCode>
                <c:ptCount val="2"/>
                <c:pt idx="0">
                  <c:v>2.3999999999999998E-3</c:v>
                </c:pt>
                <c:pt idx="1">
                  <c:v>0.2011</c:v>
                </c:pt>
              </c:numCache>
            </c:numRef>
          </c:val>
          <c:extLst>
            <c:ext xmlns:c16="http://schemas.microsoft.com/office/drawing/2014/chart" uri="{C3380CC4-5D6E-409C-BE32-E72D297353CC}">
              <c16:uniqueId val="{00000002-D61C-C346-8208-F5868B3A65D1}"/>
            </c:ext>
          </c:extLst>
        </c:ser>
        <c:dLbls>
          <c:showLegendKey val="0"/>
          <c:showVal val="0"/>
          <c:showCatName val="0"/>
          <c:showSerName val="0"/>
          <c:showPercent val="0"/>
          <c:showBubbleSize val="0"/>
        </c:dLbls>
        <c:gapWidth val="219"/>
        <c:overlap val="-27"/>
        <c:axId val="1425334032"/>
        <c:axId val="1425335680"/>
      </c:barChart>
      <c:catAx>
        <c:axId val="1425334032"/>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425335680"/>
        <c:crosses val="autoZero"/>
        <c:auto val="1"/>
        <c:lblAlgn val="ctr"/>
        <c:lblOffset val="100"/>
        <c:noMultiLvlLbl val="0"/>
      </c:catAx>
      <c:valAx>
        <c:axId val="1425335680"/>
        <c:scaling>
          <c:orientation val="minMax"/>
        </c:scaling>
        <c:delete val="0"/>
        <c:axPos val="l"/>
        <c:majorGridlines>
          <c:spPr>
            <a:ln w="9525" cap="flat" cmpd="sng" algn="ctr">
              <a:solidFill>
                <a:schemeClr val="bg1">
                  <a:alpha val="31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425334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a:t>Used </a:t>
            </a:r>
            <a:r>
              <a:rPr lang="en-GB" dirty="0"/>
              <a:t>Memory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Sheet1!$B$2:$B$73</c:f>
              <c:numCache>
                <c:formatCode>General</c:formatCode>
                <c:ptCount val="72"/>
                <c:pt idx="0">
                  <c:v>887616</c:v>
                </c:pt>
                <c:pt idx="1">
                  <c:v>968096</c:v>
                </c:pt>
                <c:pt idx="2">
                  <c:v>1048208</c:v>
                </c:pt>
                <c:pt idx="3">
                  <c:v>1121440</c:v>
                </c:pt>
                <c:pt idx="4">
                  <c:v>1203416</c:v>
                </c:pt>
                <c:pt idx="5">
                  <c:v>1279224</c:v>
                </c:pt>
                <c:pt idx="6">
                  <c:v>1328992</c:v>
                </c:pt>
                <c:pt idx="7">
                  <c:v>1444280</c:v>
                </c:pt>
                <c:pt idx="8">
                  <c:v>1519536</c:v>
                </c:pt>
                <c:pt idx="9">
                  <c:v>1593872</c:v>
                </c:pt>
                <c:pt idx="10">
                  <c:v>1668208</c:v>
                </c:pt>
                <c:pt idx="11">
                  <c:v>1736200</c:v>
                </c:pt>
                <c:pt idx="12">
                  <c:v>1810536</c:v>
                </c:pt>
                <c:pt idx="13">
                  <c:v>1885240</c:v>
                </c:pt>
                <c:pt idx="14">
                  <c:v>2002368</c:v>
                </c:pt>
                <c:pt idx="15">
                  <c:v>2077256</c:v>
                </c:pt>
                <c:pt idx="16">
                  <c:v>2110640</c:v>
                </c:pt>
                <c:pt idx="17">
                  <c:v>2227584</c:v>
                </c:pt>
                <c:pt idx="18">
                  <c:v>2302840</c:v>
                </c:pt>
                <c:pt idx="19">
                  <c:v>2378096</c:v>
                </c:pt>
                <c:pt idx="20">
                  <c:v>2455008</c:v>
                </c:pt>
                <c:pt idx="21">
                  <c:v>2595800</c:v>
                </c:pt>
                <c:pt idx="22">
                  <c:v>2671056</c:v>
                </c:pt>
                <c:pt idx="23">
                  <c:v>2747784</c:v>
                </c:pt>
                <c:pt idx="24">
                  <c:v>2781904</c:v>
                </c:pt>
                <c:pt idx="25">
                  <c:v>2898112</c:v>
                </c:pt>
                <c:pt idx="26">
                  <c:v>2974472</c:v>
                </c:pt>
                <c:pt idx="27">
                  <c:v>3049544</c:v>
                </c:pt>
                <c:pt idx="28">
                  <c:v>3125168</c:v>
                </c:pt>
                <c:pt idx="29">
                  <c:v>3161128</c:v>
                </c:pt>
                <c:pt idx="30">
                  <c:v>3278072</c:v>
                </c:pt>
                <c:pt idx="31">
                  <c:v>3353696</c:v>
                </c:pt>
                <c:pt idx="32">
                  <c:v>3430608</c:v>
                </c:pt>
                <c:pt idx="33">
                  <c:v>3505496</c:v>
                </c:pt>
                <c:pt idx="34">
                  <c:v>3580568</c:v>
                </c:pt>
                <c:pt idx="35">
                  <c:v>3615976</c:v>
                </c:pt>
                <c:pt idx="36">
                  <c:v>3656920</c:v>
                </c:pt>
                <c:pt idx="37">
                  <c:v>3677904</c:v>
                </c:pt>
                <c:pt idx="38">
                  <c:v>3677904</c:v>
                </c:pt>
                <c:pt idx="39">
                  <c:v>3677904</c:v>
                </c:pt>
                <c:pt idx="40">
                  <c:v>3656920</c:v>
                </c:pt>
                <c:pt idx="41">
                  <c:v>3656920</c:v>
                </c:pt>
                <c:pt idx="42">
                  <c:v>3615968</c:v>
                </c:pt>
                <c:pt idx="43">
                  <c:v>3615968</c:v>
                </c:pt>
                <c:pt idx="44">
                  <c:v>3656920</c:v>
                </c:pt>
                <c:pt idx="45">
                  <c:v>3656920</c:v>
                </c:pt>
                <c:pt idx="46">
                  <c:v>3615968</c:v>
                </c:pt>
                <c:pt idx="47">
                  <c:v>3615968</c:v>
                </c:pt>
                <c:pt idx="48">
                  <c:v>3656920</c:v>
                </c:pt>
                <c:pt idx="49">
                  <c:v>3656920</c:v>
                </c:pt>
                <c:pt idx="50">
                  <c:v>3656920</c:v>
                </c:pt>
                <c:pt idx="51">
                  <c:v>3656920</c:v>
                </c:pt>
                <c:pt idx="52">
                  <c:v>3615968</c:v>
                </c:pt>
                <c:pt idx="53">
                  <c:v>3656920</c:v>
                </c:pt>
                <c:pt idx="54">
                  <c:v>3656920</c:v>
                </c:pt>
                <c:pt idx="55">
                  <c:v>3656920</c:v>
                </c:pt>
                <c:pt idx="56">
                  <c:v>3656920</c:v>
                </c:pt>
                <c:pt idx="57">
                  <c:v>3615968</c:v>
                </c:pt>
                <c:pt idx="58">
                  <c:v>3656920</c:v>
                </c:pt>
                <c:pt idx="59">
                  <c:v>3656920</c:v>
                </c:pt>
                <c:pt idx="60">
                  <c:v>3615968</c:v>
                </c:pt>
                <c:pt idx="61">
                  <c:v>3656920</c:v>
                </c:pt>
                <c:pt idx="62">
                  <c:v>3615968</c:v>
                </c:pt>
                <c:pt idx="63">
                  <c:v>3615968</c:v>
                </c:pt>
                <c:pt idx="64">
                  <c:v>3615968</c:v>
                </c:pt>
                <c:pt idx="65">
                  <c:v>3656920</c:v>
                </c:pt>
                <c:pt idx="66">
                  <c:v>3656920</c:v>
                </c:pt>
                <c:pt idx="67">
                  <c:v>3656920</c:v>
                </c:pt>
                <c:pt idx="68">
                  <c:v>3615968</c:v>
                </c:pt>
                <c:pt idx="69">
                  <c:v>3615968</c:v>
                </c:pt>
                <c:pt idx="70">
                  <c:v>3615968</c:v>
                </c:pt>
                <c:pt idx="71">
                  <c:v>3615960</c:v>
                </c:pt>
              </c:numCache>
            </c:numRef>
          </c:val>
          <c:smooth val="0"/>
          <c:extLst>
            <c:ext xmlns:c16="http://schemas.microsoft.com/office/drawing/2014/chart" uri="{C3380CC4-5D6E-409C-BE32-E72D297353CC}">
              <c16:uniqueId val="{00000000-9002-B64E-9E61-55BA7C13E8A4}"/>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Sheet1!$C$2:$C$73</c:f>
              <c:numCache>
                <c:formatCode>0</c:formatCode>
                <c:ptCount val="72"/>
                <c:pt idx="0">
                  <c:v>943801</c:v>
                </c:pt>
                <c:pt idx="1">
                  <c:v>991883</c:v>
                </c:pt>
                <c:pt idx="2">
                  <c:v>1021947</c:v>
                </c:pt>
                <c:pt idx="3">
                  <c:v>1089471</c:v>
                </c:pt>
                <c:pt idx="4">
                  <c:v>1151889</c:v>
                </c:pt>
                <c:pt idx="5">
                  <c:v>1225235</c:v>
                </c:pt>
                <c:pt idx="6">
                  <c:v>1327433</c:v>
                </c:pt>
                <c:pt idx="7">
                  <c:v>1392799</c:v>
                </c:pt>
                <c:pt idx="8">
                  <c:v>1479218</c:v>
                </c:pt>
                <c:pt idx="9">
                  <c:v>1548238</c:v>
                </c:pt>
                <c:pt idx="10">
                  <c:v>1618273</c:v>
                </c:pt>
                <c:pt idx="11">
                  <c:v>1656957</c:v>
                </c:pt>
                <c:pt idx="12">
                  <c:v>1762200</c:v>
                </c:pt>
                <c:pt idx="13">
                  <c:v>1851417</c:v>
                </c:pt>
                <c:pt idx="14">
                  <c:v>1955844</c:v>
                </c:pt>
                <c:pt idx="15">
                  <c:v>2030142</c:v>
                </c:pt>
                <c:pt idx="16">
                  <c:v>2050659</c:v>
                </c:pt>
                <c:pt idx="17">
                  <c:v>2154887</c:v>
                </c:pt>
                <c:pt idx="18">
                  <c:v>2194789</c:v>
                </c:pt>
                <c:pt idx="19">
                  <c:v>2267057</c:v>
                </c:pt>
                <c:pt idx="20">
                  <c:v>2392091</c:v>
                </c:pt>
                <c:pt idx="21">
                  <c:v>2432196</c:v>
                </c:pt>
                <c:pt idx="22">
                  <c:v>2538657</c:v>
                </c:pt>
                <c:pt idx="23">
                  <c:v>2562219</c:v>
                </c:pt>
                <c:pt idx="24">
                  <c:v>2634487</c:v>
                </c:pt>
                <c:pt idx="25">
                  <c:v>2809326</c:v>
                </c:pt>
                <c:pt idx="26">
                  <c:v>2882406</c:v>
                </c:pt>
                <c:pt idx="27">
                  <c:v>2921496</c:v>
                </c:pt>
                <c:pt idx="28">
                  <c:v>2996809</c:v>
                </c:pt>
                <c:pt idx="29">
                  <c:v>3102255</c:v>
                </c:pt>
                <c:pt idx="30">
                  <c:v>3177567</c:v>
                </c:pt>
                <c:pt idx="31">
                  <c:v>3219051</c:v>
                </c:pt>
                <c:pt idx="32">
                  <c:v>3294939</c:v>
                </c:pt>
                <c:pt idx="33">
                  <c:v>3368991</c:v>
                </c:pt>
                <c:pt idx="34">
                  <c:v>3478467</c:v>
                </c:pt>
                <c:pt idx="35">
                  <c:v>3505655</c:v>
                </c:pt>
                <c:pt idx="36">
                  <c:v>3538435</c:v>
                </c:pt>
                <c:pt idx="37">
                  <c:v>3538435</c:v>
                </c:pt>
                <c:pt idx="38">
                  <c:v>3538435</c:v>
                </c:pt>
                <c:pt idx="39">
                  <c:v>3538435</c:v>
                </c:pt>
                <c:pt idx="40">
                  <c:v>3538435</c:v>
                </c:pt>
                <c:pt idx="41">
                  <c:v>3538435</c:v>
                </c:pt>
                <c:pt idx="42">
                  <c:v>3538435</c:v>
                </c:pt>
                <c:pt idx="43">
                  <c:v>3505663</c:v>
                </c:pt>
                <c:pt idx="44">
                  <c:v>3505663</c:v>
                </c:pt>
                <c:pt idx="45">
                  <c:v>3505663</c:v>
                </c:pt>
                <c:pt idx="46">
                  <c:v>3538435</c:v>
                </c:pt>
                <c:pt idx="47">
                  <c:v>3538435</c:v>
                </c:pt>
                <c:pt idx="48">
                  <c:v>3538435</c:v>
                </c:pt>
                <c:pt idx="49">
                  <c:v>3505663</c:v>
                </c:pt>
                <c:pt idx="50">
                  <c:v>3538435</c:v>
                </c:pt>
                <c:pt idx="51">
                  <c:v>3538435</c:v>
                </c:pt>
                <c:pt idx="52">
                  <c:v>3538435</c:v>
                </c:pt>
                <c:pt idx="53">
                  <c:v>3538435</c:v>
                </c:pt>
                <c:pt idx="54">
                  <c:v>3538435</c:v>
                </c:pt>
                <c:pt idx="55">
                  <c:v>3538435</c:v>
                </c:pt>
                <c:pt idx="56">
                  <c:v>3505663</c:v>
                </c:pt>
                <c:pt idx="57">
                  <c:v>3538435</c:v>
                </c:pt>
                <c:pt idx="58">
                  <c:v>3538435</c:v>
                </c:pt>
                <c:pt idx="59">
                  <c:v>3538435</c:v>
                </c:pt>
                <c:pt idx="60">
                  <c:v>3505663</c:v>
                </c:pt>
                <c:pt idx="61">
                  <c:v>3538435</c:v>
                </c:pt>
                <c:pt idx="62">
                  <c:v>3538435</c:v>
                </c:pt>
                <c:pt idx="63">
                  <c:v>3505663</c:v>
                </c:pt>
                <c:pt idx="64">
                  <c:v>3505663</c:v>
                </c:pt>
                <c:pt idx="65">
                  <c:v>3538435</c:v>
                </c:pt>
                <c:pt idx="66">
                  <c:v>3505663</c:v>
                </c:pt>
                <c:pt idx="67">
                  <c:v>3538435</c:v>
                </c:pt>
                <c:pt idx="68">
                  <c:v>3505663</c:v>
                </c:pt>
                <c:pt idx="69">
                  <c:v>3505663</c:v>
                </c:pt>
                <c:pt idx="70">
                  <c:v>3505663</c:v>
                </c:pt>
                <c:pt idx="71">
                  <c:v>3505663</c:v>
                </c:pt>
              </c:numCache>
            </c:numRef>
          </c:val>
          <c:smooth val="0"/>
          <c:extLst>
            <c:ext xmlns:c16="http://schemas.microsoft.com/office/drawing/2014/chart" uri="{C3380CC4-5D6E-409C-BE32-E72D297353CC}">
              <c16:uniqueId val="{00000001-9002-B64E-9E61-55BA7C13E8A4}"/>
            </c:ext>
          </c:extLst>
        </c:ser>
        <c:ser>
          <c:idx val="2"/>
          <c:order val="2"/>
          <c:tx>
            <c:strRef>
              <c:f>Sheet1!$D$1</c:f>
              <c:strCache>
                <c:ptCount val="1"/>
                <c:pt idx="0">
                  <c:v>Proxy SGX &amp; Redis Encrypted</c:v>
                </c:pt>
              </c:strCache>
            </c:strRef>
          </c:tx>
          <c:spPr>
            <a:ln w="28575" cap="rnd">
              <a:solidFill>
                <a:srgbClr val="34C078"/>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Sheet1!$D$2:$D$73</c:f>
              <c:numCache>
                <c:formatCode>0</c:formatCode>
                <c:ptCount val="72"/>
                <c:pt idx="0">
                  <c:v>887616</c:v>
                </c:pt>
                <c:pt idx="1">
                  <c:v>939208</c:v>
                </c:pt>
                <c:pt idx="2">
                  <c:v>1118928</c:v>
                </c:pt>
                <c:pt idx="3">
                  <c:v>1300808</c:v>
                </c:pt>
                <c:pt idx="4">
                  <c:v>1549856</c:v>
                </c:pt>
                <c:pt idx="5">
                  <c:v>1744680</c:v>
                </c:pt>
                <c:pt idx="6">
                  <c:v>1941208</c:v>
                </c:pt>
                <c:pt idx="7">
                  <c:v>2092184</c:v>
                </c:pt>
                <c:pt idx="8">
                  <c:v>2338752</c:v>
                </c:pt>
                <c:pt idx="9">
                  <c:v>2537552</c:v>
                </c:pt>
                <c:pt idx="10">
                  <c:v>2740896</c:v>
                </c:pt>
                <c:pt idx="11">
                  <c:v>2949352</c:v>
                </c:pt>
                <c:pt idx="12">
                  <c:v>3154400</c:v>
                </c:pt>
                <c:pt idx="13">
                  <c:v>3393352</c:v>
                </c:pt>
                <c:pt idx="14">
                  <c:v>3602944</c:v>
                </c:pt>
                <c:pt idx="15">
                  <c:v>3808560</c:v>
                </c:pt>
                <c:pt idx="16">
                  <c:v>4011336</c:v>
                </c:pt>
                <c:pt idx="17">
                  <c:v>4215816</c:v>
                </c:pt>
                <c:pt idx="18">
                  <c:v>4422568</c:v>
                </c:pt>
                <c:pt idx="19">
                  <c:v>4588368</c:v>
                </c:pt>
                <c:pt idx="20">
                  <c:v>4838912</c:v>
                </c:pt>
                <c:pt idx="21">
                  <c:v>5045096</c:v>
                </c:pt>
                <c:pt idx="22">
                  <c:v>5253552</c:v>
                </c:pt>
                <c:pt idx="23">
                  <c:v>5423328</c:v>
                </c:pt>
                <c:pt idx="24">
                  <c:v>5693912</c:v>
                </c:pt>
                <c:pt idx="25">
                  <c:v>5942752</c:v>
                </c:pt>
                <c:pt idx="26">
                  <c:v>6154048</c:v>
                </c:pt>
                <c:pt idx="27">
                  <c:v>6362504</c:v>
                </c:pt>
                <c:pt idx="28">
                  <c:v>6549856</c:v>
                </c:pt>
                <c:pt idx="29">
                  <c:v>6762288</c:v>
                </c:pt>
                <c:pt idx="30">
                  <c:v>7010560</c:v>
                </c:pt>
                <c:pt idx="31">
                  <c:v>7197464</c:v>
                </c:pt>
                <c:pt idx="32">
                  <c:v>7370648</c:v>
                </c:pt>
                <c:pt idx="33">
                  <c:v>7580808</c:v>
                </c:pt>
                <c:pt idx="34">
                  <c:v>7789832</c:v>
                </c:pt>
                <c:pt idx="35">
                  <c:v>7972160</c:v>
                </c:pt>
                <c:pt idx="36">
                  <c:v>8013104</c:v>
                </c:pt>
                <c:pt idx="37">
                  <c:v>7972152</c:v>
                </c:pt>
                <c:pt idx="38">
                  <c:v>7972152</c:v>
                </c:pt>
                <c:pt idx="39">
                  <c:v>7972152</c:v>
                </c:pt>
                <c:pt idx="40">
                  <c:v>7972152</c:v>
                </c:pt>
                <c:pt idx="41">
                  <c:v>8013104</c:v>
                </c:pt>
                <c:pt idx="42">
                  <c:v>8013104</c:v>
                </c:pt>
                <c:pt idx="43">
                  <c:v>7972152</c:v>
                </c:pt>
                <c:pt idx="44">
                  <c:v>7972152</c:v>
                </c:pt>
                <c:pt idx="45">
                  <c:v>8013104</c:v>
                </c:pt>
                <c:pt idx="46">
                  <c:v>8013104</c:v>
                </c:pt>
                <c:pt idx="47">
                  <c:v>8034088</c:v>
                </c:pt>
                <c:pt idx="48">
                  <c:v>8034088</c:v>
                </c:pt>
                <c:pt idx="49">
                  <c:v>8034088</c:v>
                </c:pt>
                <c:pt idx="50">
                  <c:v>8013104</c:v>
                </c:pt>
                <c:pt idx="51">
                  <c:v>8013104</c:v>
                </c:pt>
                <c:pt idx="52">
                  <c:v>8013104</c:v>
                </c:pt>
                <c:pt idx="53">
                  <c:v>8013104</c:v>
                </c:pt>
                <c:pt idx="54">
                  <c:v>7972152</c:v>
                </c:pt>
                <c:pt idx="55">
                  <c:v>8013104</c:v>
                </c:pt>
                <c:pt idx="56">
                  <c:v>8013104</c:v>
                </c:pt>
                <c:pt idx="57">
                  <c:v>8013104</c:v>
                </c:pt>
                <c:pt idx="58">
                  <c:v>8013104</c:v>
                </c:pt>
                <c:pt idx="59">
                  <c:v>7972152</c:v>
                </c:pt>
                <c:pt idx="60">
                  <c:v>8013104</c:v>
                </c:pt>
                <c:pt idx="61">
                  <c:v>8013104</c:v>
                </c:pt>
                <c:pt idx="62">
                  <c:v>7972152</c:v>
                </c:pt>
                <c:pt idx="63">
                  <c:v>8013104</c:v>
                </c:pt>
                <c:pt idx="64">
                  <c:v>8013104</c:v>
                </c:pt>
                <c:pt idx="65">
                  <c:v>7972152</c:v>
                </c:pt>
                <c:pt idx="66">
                  <c:v>8013104</c:v>
                </c:pt>
                <c:pt idx="67">
                  <c:v>8013104</c:v>
                </c:pt>
                <c:pt idx="68">
                  <c:v>7972152</c:v>
                </c:pt>
                <c:pt idx="69">
                  <c:v>8034088</c:v>
                </c:pt>
                <c:pt idx="70">
                  <c:v>7993136</c:v>
                </c:pt>
                <c:pt idx="71">
                  <c:v>7993128</c:v>
                </c:pt>
              </c:numCache>
            </c:numRef>
          </c:val>
          <c:smooth val="0"/>
          <c:extLst>
            <c:ext xmlns:c16="http://schemas.microsoft.com/office/drawing/2014/chart" uri="{C3380CC4-5D6E-409C-BE32-E72D297353CC}">
              <c16:uniqueId val="{00000002-9002-B64E-9E61-55BA7C13E8A4}"/>
            </c:ext>
          </c:extLst>
        </c:ser>
        <c:dLbls>
          <c:showLegendKey val="0"/>
          <c:showVal val="0"/>
          <c:showCatName val="0"/>
          <c:showSerName val="0"/>
          <c:showPercent val="0"/>
          <c:showBubbleSize val="0"/>
        </c:dLbls>
        <c:smooth val="0"/>
        <c:axId val="476112559"/>
        <c:axId val="476181679"/>
      </c:lineChart>
      <c:catAx>
        <c:axId val="476112559"/>
        <c:scaling>
          <c:orientation val="minMax"/>
        </c:scaling>
        <c:delete val="0"/>
        <c:axPos val="b"/>
        <c:numFmt formatCode="[$]mm:ss;@" c16r2:formatcode2="[$-en-PT,1]mm:ss;@" sourceLinked="0"/>
        <c:majorTickMark val="none"/>
        <c:minorTickMark val="none"/>
        <c:tickLblPos val="nextTo"/>
        <c:spPr>
          <a:noFill/>
          <a:ln w="9525" cap="flat" cmpd="sng" algn="ctr">
            <a:solidFill>
              <a:schemeClr val="bg1"/>
            </a:solidFill>
            <a:round/>
          </a:ln>
          <a:effectLst/>
        </c:spPr>
        <c:txPr>
          <a:bodyPr rot="-2280000" spcFirstLastPara="1" vertOverflow="ellipsis" wrap="square" anchor="ctr" anchorCtr="1"/>
          <a:lstStyle/>
          <a:p>
            <a:pPr>
              <a:defRPr sz="1600" b="0" i="0" u="none" strike="noStrike" kern="1200" baseline="0">
                <a:solidFill>
                  <a:schemeClr val="bg1"/>
                </a:solidFill>
                <a:latin typeface="+mn-lt"/>
                <a:ea typeface="+mn-ea"/>
                <a:cs typeface="+mn-cs"/>
              </a:defRPr>
            </a:pPr>
            <a:endParaRPr lang="en-PT"/>
          </a:p>
        </c:txPr>
        <c:crossAx val="476181679"/>
        <c:crosses val="autoZero"/>
        <c:auto val="1"/>
        <c:lblAlgn val="ctr"/>
        <c:lblOffset val="100"/>
        <c:tickLblSkip val="14"/>
        <c:noMultiLvlLbl val="0"/>
      </c:catAx>
      <c:valAx>
        <c:axId val="476181679"/>
        <c:scaling>
          <c:orientation val="minMax"/>
        </c:scaling>
        <c:delete val="0"/>
        <c:axPos val="l"/>
        <c:majorGridlines>
          <c:spPr>
            <a:ln w="9525" cap="flat" cmpd="sng" algn="ctr">
              <a:solidFill>
                <a:schemeClr val="bg1">
                  <a:alpha val="31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Memory ()MB</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476112559"/>
        <c:crosses val="autoZero"/>
        <c:crossBetween val="between"/>
        <c:dispUnits>
          <c:builtInUnit val="m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dirty="0"/>
              <a:t>Sum Operation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SGX &amp; Plain Redis</c:v>
                </c:pt>
              </c:strCache>
            </c:strRef>
          </c:tx>
          <c:spPr>
            <a:ln w="28575" cap="rnd">
              <a:solidFill>
                <a:srgbClr val="4875C5"/>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Sheet1!$B$2:$B$12</c:f>
              <c:numCache>
                <c:formatCode>General</c:formatCode>
                <c:ptCount val="11"/>
                <c:pt idx="0">
                  <c:v>22</c:v>
                </c:pt>
                <c:pt idx="1">
                  <c:v>23</c:v>
                </c:pt>
                <c:pt idx="2">
                  <c:v>23</c:v>
                </c:pt>
                <c:pt idx="3">
                  <c:v>22</c:v>
                </c:pt>
                <c:pt idx="4">
                  <c:v>23</c:v>
                </c:pt>
                <c:pt idx="5">
                  <c:v>22</c:v>
                </c:pt>
                <c:pt idx="6">
                  <c:v>20</c:v>
                </c:pt>
                <c:pt idx="7">
                  <c:v>22</c:v>
                </c:pt>
                <c:pt idx="8">
                  <c:v>23</c:v>
                </c:pt>
                <c:pt idx="9">
                  <c:v>21</c:v>
                </c:pt>
                <c:pt idx="10">
                  <c:v>23</c:v>
                </c:pt>
              </c:numCache>
            </c:numRef>
          </c:val>
          <c:smooth val="0"/>
          <c:extLst>
            <c:ext xmlns:c16="http://schemas.microsoft.com/office/drawing/2014/chart" uri="{C3380CC4-5D6E-409C-BE32-E72D297353CC}">
              <c16:uniqueId val="{00000000-8B2C-5F4B-9AED-E4B2CC14E607}"/>
            </c:ext>
          </c:extLst>
        </c:ser>
        <c:ser>
          <c:idx val="1"/>
          <c:order val="1"/>
          <c:tx>
            <c:strRef>
              <c:f>Sheet1!$C$1</c:f>
              <c:strCache>
                <c:ptCount val="1"/>
                <c:pt idx="0">
                  <c:v>Proxy SGX &amp; Homo Encrypted Redis</c:v>
                </c:pt>
              </c:strCache>
            </c:strRef>
          </c:tx>
          <c:spPr>
            <a:ln w="28575" cap="rnd">
              <a:solidFill>
                <a:srgbClr val="34C078"/>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Sheet1!$C$2:$C$12</c:f>
              <c:numCache>
                <c:formatCode>General</c:formatCode>
                <c:ptCount val="11"/>
                <c:pt idx="0">
                  <c:v>16</c:v>
                </c:pt>
                <c:pt idx="1">
                  <c:v>17</c:v>
                </c:pt>
                <c:pt idx="2">
                  <c:v>16</c:v>
                </c:pt>
                <c:pt idx="3">
                  <c:v>18</c:v>
                </c:pt>
                <c:pt idx="4">
                  <c:v>15</c:v>
                </c:pt>
                <c:pt idx="5">
                  <c:v>17</c:v>
                </c:pt>
                <c:pt idx="6">
                  <c:v>16</c:v>
                </c:pt>
                <c:pt idx="7">
                  <c:v>14</c:v>
                </c:pt>
                <c:pt idx="8">
                  <c:v>17</c:v>
                </c:pt>
                <c:pt idx="9">
                  <c:v>18</c:v>
                </c:pt>
                <c:pt idx="10">
                  <c:v>16</c:v>
                </c:pt>
              </c:numCache>
            </c:numRef>
          </c:val>
          <c:smooth val="0"/>
          <c:extLst>
            <c:ext xmlns:c16="http://schemas.microsoft.com/office/drawing/2014/chart" uri="{C3380CC4-5D6E-409C-BE32-E72D297353CC}">
              <c16:uniqueId val="{00000001-8B2C-5F4B-9AED-E4B2CC14E607}"/>
            </c:ext>
          </c:extLst>
        </c:ser>
        <c:ser>
          <c:idx val="2"/>
          <c:order val="2"/>
          <c:tx>
            <c:strRef>
              <c:f>Sheet1!$D$1</c:f>
              <c:strCache>
                <c:ptCount val="1"/>
                <c:pt idx="0">
                  <c:v>Proxy SGX &amp; Encrypted Redis</c:v>
                </c:pt>
              </c:strCache>
            </c:strRef>
          </c:tx>
          <c:spPr>
            <a:ln w="28575" cap="rnd">
              <a:solidFill>
                <a:srgbClr val="FF69F9"/>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Sheet1!$D$2:$D$12</c:f>
              <c:numCache>
                <c:formatCode>General</c:formatCode>
                <c:ptCount val="11"/>
                <c:pt idx="0">
                  <c:v>20</c:v>
                </c:pt>
                <c:pt idx="1">
                  <c:v>18</c:v>
                </c:pt>
                <c:pt idx="2">
                  <c:v>17</c:v>
                </c:pt>
                <c:pt idx="3">
                  <c:v>20</c:v>
                </c:pt>
                <c:pt idx="4">
                  <c:v>21</c:v>
                </c:pt>
                <c:pt idx="5">
                  <c:v>20</c:v>
                </c:pt>
                <c:pt idx="6">
                  <c:v>21</c:v>
                </c:pt>
                <c:pt idx="7">
                  <c:v>20</c:v>
                </c:pt>
                <c:pt idx="8">
                  <c:v>22</c:v>
                </c:pt>
                <c:pt idx="9">
                  <c:v>21</c:v>
                </c:pt>
                <c:pt idx="10">
                  <c:v>22</c:v>
                </c:pt>
              </c:numCache>
            </c:numRef>
          </c:val>
          <c:smooth val="0"/>
          <c:extLst>
            <c:ext xmlns:c16="http://schemas.microsoft.com/office/drawing/2014/chart" uri="{C3380CC4-5D6E-409C-BE32-E72D297353CC}">
              <c16:uniqueId val="{00000002-8B2C-5F4B-9AED-E4B2CC14E607}"/>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Time (</a:t>
                </a:r>
                <a:r>
                  <a:rPr lang="en-GB" sz="1400" dirty="0" err="1"/>
                  <a:t>mm:ss</a:t>
                </a:r>
                <a:r>
                  <a:rPr lang="en-GB" sz="1400" dirty="0"/>
                  <a:t>)</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tickLblSkip val="5"/>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sz="1800" b="0" i="0" baseline="0" dirty="0">
                <a:effectLst/>
              </a:rPr>
              <a:t>Search Operation Throughput</a:t>
            </a:r>
            <a:endParaRPr lang="en-PT" dirty="0">
              <a:effectLs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SGX &amp; Plain Redis</c:v>
                </c:pt>
              </c:strCache>
            </c:strRef>
          </c:tx>
          <c:spPr>
            <a:ln w="28575" cap="rnd">
              <a:solidFill>
                <a:srgbClr val="4875C5"/>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Sheet1!$B$2:$B$12</c:f>
              <c:numCache>
                <c:formatCode>General</c:formatCode>
                <c:ptCount val="11"/>
                <c:pt idx="0">
                  <c:v>16</c:v>
                </c:pt>
                <c:pt idx="1">
                  <c:v>17</c:v>
                </c:pt>
                <c:pt idx="2">
                  <c:v>20</c:v>
                </c:pt>
                <c:pt idx="3">
                  <c:v>20</c:v>
                </c:pt>
                <c:pt idx="4">
                  <c:v>19</c:v>
                </c:pt>
                <c:pt idx="5">
                  <c:v>21</c:v>
                </c:pt>
                <c:pt idx="6">
                  <c:v>20</c:v>
                </c:pt>
                <c:pt idx="7">
                  <c:v>22</c:v>
                </c:pt>
                <c:pt idx="8">
                  <c:v>21</c:v>
                </c:pt>
                <c:pt idx="9">
                  <c:v>21</c:v>
                </c:pt>
                <c:pt idx="10">
                  <c:v>22</c:v>
                </c:pt>
              </c:numCache>
            </c:numRef>
          </c:val>
          <c:smooth val="0"/>
          <c:extLst>
            <c:ext xmlns:c16="http://schemas.microsoft.com/office/drawing/2014/chart" uri="{C3380CC4-5D6E-409C-BE32-E72D297353CC}">
              <c16:uniqueId val="{00000000-CF24-0844-8C53-716DF8422AD3}"/>
            </c:ext>
          </c:extLst>
        </c:ser>
        <c:ser>
          <c:idx val="1"/>
          <c:order val="1"/>
          <c:tx>
            <c:strRef>
              <c:f>Sheet1!$C$1</c:f>
              <c:strCache>
                <c:ptCount val="1"/>
                <c:pt idx="0">
                  <c:v>Proxy SGX &amp; Homo Encrypted Redis</c:v>
                </c:pt>
              </c:strCache>
            </c:strRef>
          </c:tx>
          <c:spPr>
            <a:ln w="28575" cap="rnd">
              <a:solidFill>
                <a:srgbClr val="33C078"/>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Sheet1!$C$2:$C$12</c:f>
              <c:numCache>
                <c:formatCode>General</c:formatCode>
                <c:ptCount val="11"/>
                <c:pt idx="0">
                  <c:v>11</c:v>
                </c:pt>
                <c:pt idx="1">
                  <c:v>12</c:v>
                </c:pt>
                <c:pt idx="2">
                  <c:v>13</c:v>
                </c:pt>
                <c:pt idx="3">
                  <c:v>14</c:v>
                </c:pt>
                <c:pt idx="4">
                  <c:v>14</c:v>
                </c:pt>
                <c:pt idx="5">
                  <c:v>15</c:v>
                </c:pt>
                <c:pt idx="6">
                  <c:v>14</c:v>
                </c:pt>
                <c:pt idx="7">
                  <c:v>15</c:v>
                </c:pt>
                <c:pt idx="8">
                  <c:v>15</c:v>
                </c:pt>
                <c:pt idx="9">
                  <c:v>16</c:v>
                </c:pt>
                <c:pt idx="10">
                  <c:v>14</c:v>
                </c:pt>
              </c:numCache>
            </c:numRef>
          </c:val>
          <c:smooth val="0"/>
          <c:extLst>
            <c:ext xmlns:c16="http://schemas.microsoft.com/office/drawing/2014/chart" uri="{C3380CC4-5D6E-409C-BE32-E72D297353CC}">
              <c16:uniqueId val="{00000001-CF24-0844-8C53-716DF8422AD3}"/>
            </c:ext>
          </c:extLst>
        </c:ser>
        <c:ser>
          <c:idx val="2"/>
          <c:order val="2"/>
          <c:tx>
            <c:strRef>
              <c:f>Sheet1!$D$1</c:f>
              <c:strCache>
                <c:ptCount val="1"/>
                <c:pt idx="0">
                  <c:v>Proxy SGX &amp; Encrypted Redis</c:v>
                </c:pt>
              </c:strCache>
            </c:strRef>
          </c:tx>
          <c:spPr>
            <a:ln w="28575" cap="rnd">
              <a:solidFill>
                <a:srgbClr val="FF69F9"/>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Sheet1!$D$2:$D$12</c:f>
              <c:numCache>
                <c:formatCode>General</c:formatCode>
                <c:ptCount val="11"/>
                <c:pt idx="0">
                  <c:v>8</c:v>
                </c:pt>
                <c:pt idx="1">
                  <c:v>9</c:v>
                </c:pt>
                <c:pt idx="2">
                  <c:v>10</c:v>
                </c:pt>
                <c:pt idx="3">
                  <c:v>10</c:v>
                </c:pt>
                <c:pt idx="4">
                  <c:v>9</c:v>
                </c:pt>
                <c:pt idx="5">
                  <c:v>11</c:v>
                </c:pt>
                <c:pt idx="6">
                  <c:v>10</c:v>
                </c:pt>
                <c:pt idx="7">
                  <c:v>9</c:v>
                </c:pt>
                <c:pt idx="8">
                  <c:v>10</c:v>
                </c:pt>
                <c:pt idx="9">
                  <c:v>11</c:v>
                </c:pt>
                <c:pt idx="10">
                  <c:v>9</c:v>
                </c:pt>
              </c:numCache>
            </c:numRef>
          </c:val>
          <c:smooth val="0"/>
          <c:extLst>
            <c:ext xmlns:c16="http://schemas.microsoft.com/office/drawing/2014/chart" uri="{C3380CC4-5D6E-409C-BE32-E72D297353CC}">
              <c16:uniqueId val="{00000002-CF24-0844-8C53-716DF8422AD3}"/>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Time (</a:t>
                </a:r>
                <a:r>
                  <a:rPr lang="en-GB" sz="1400" dirty="0" err="1"/>
                  <a:t>mm:ss</a:t>
                </a:r>
                <a:r>
                  <a:rPr lang="en-GB" sz="1400" dirty="0"/>
                  <a:t>)</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tickLblSkip val="5"/>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E6C2A8-969A-8340-BE3F-35D33946BBBA}"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GB"/>
        </a:p>
      </dgm:t>
    </dgm:pt>
    <dgm:pt modelId="{5F48CBBD-0AAF-D540-8B9E-BD18374DA2FF}">
      <dgm:prSet phldrT="[Text]"/>
      <dgm:spPr/>
      <dgm:t>
        <a:bodyPr/>
        <a:lstStyle/>
        <a:p>
          <a:r>
            <a:rPr lang="en-GB" dirty="0"/>
            <a:t>Performance</a:t>
          </a:r>
        </a:p>
      </dgm:t>
    </dgm:pt>
    <dgm:pt modelId="{11E3F1F0-C396-7C4D-8E7A-12E30355B21F}" type="parTrans" cxnId="{48645A83-1CFF-2A43-96BA-5EBFEADEA160}">
      <dgm:prSet/>
      <dgm:spPr/>
      <dgm:t>
        <a:bodyPr/>
        <a:lstStyle/>
        <a:p>
          <a:endParaRPr lang="en-GB"/>
        </a:p>
      </dgm:t>
    </dgm:pt>
    <dgm:pt modelId="{C38F6E3D-3766-E841-A750-2091AA1280DD}" type="sibTrans" cxnId="{48645A83-1CFF-2A43-96BA-5EBFEADEA160}">
      <dgm:prSet/>
      <dgm:spPr/>
      <dgm:t>
        <a:bodyPr/>
        <a:lstStyle/>
        <a:p>
          <a:endParaRPr lang="en-GB"/>
        </a:p>
      </dgm:t>
    </dgm:pt>
    <dgm:pt modelId="{1ACB70DA-64A0-6944-98BE-85788FEA634B}">
      <dgm:prSet phldrT="[Text]"/>
      <dgm:spPr/>
      <dgm:t>
        <a:bodyPr/>
        <a:lstStyle/>
        <a:p>
          <a:r>
            <a:rPr lang="en-GB" dirty="0"/>
            <a:t>Latency</a:t>
          </a:r>
        </a:p>
        <a:p>
          <a:r>
            <a:rPr lang="en-GB" dirty="0"/>
            <a:t>(</a:t>
          </a:r>
          <a:r>
            <a:rPr lang="en-GB" dirty="0" err="1"/>
            <a:t>ms</a:t>
          </a:r>
          <a:r>
            <a:rPr lang="en-GB" dirty="0"/>
            <a:t>)</a:t>
          </a:r>
        </a:p>
      </dgm:t>
    </dgm:pt>
    <dgm:pt modelId="{78707451-0AAE-C042-AA95-87D493068288}" type="parTrans" cxnId="{45464FF6-F754-2140-8851-50A18441BC98}">
      <dgm:prSet/>
      <dgm:spPr/>
      <dgm:t>
        <a:bodyPr/>
        <a:lstStyle/>
        <a:p>
          <a:endParaRPr lang="en-GB"/>
        </a:p>
      </dgm:t>
    </dgm:pt>
    <dgm:pt modelId="{53A21BF7-7DAC-A040-A140-16BA5F1C82BB}" type="sibTrans" cxnId="{45464FF6-F754-2140-8851-50A18441BC98}">
      <dgm:prSet/>
      <dgm:spPr/>
      <dgm:t>
        <a:bodyPr/>
        <a:lstStyle/>
        <a:p>
          <a:endParaRPr lang="en-GB"/>
        </a:p>
      </dgm:t>
    </dgm:pt>
    <dgm:pt modelId="{8F5E11EF-3FF2-214B-A82F-0497E31FE73E}">
      <dgm:prSet phldrT="[Text]"/>
      <dgm:spPr/>
      <dgm:t>
        <a:bodyPr/>
        <a:lstStyle/>
        <a:p>
          <a:r>
            <a:rPr lang="en-GB" dirty="0"/>
            <a:t>Throughput</a:t>
          </a:r>
        </a:p>
        <a:p>
          <a:r>
            <a:rPr lang="en-GB" dirty="0"/>
            <a:t>(ops/s)</a:t>
          </a:r>
        </a:p>
      </dgm:t>
    </dgm:pt>
    <dgm:pt modelId="{08CA7F9C-BA89-9743-8FAF-B84EAD64AD2C}" type="parTrans" cxnId="{976D8BEA-33B2-C742-A5BB-4757503C203A}">
      <dgm:prSet/>
      <dgm:spPr/>
      <dgm:t>
        <a:bodyPr/>
        <a:lstStyle/>
        <a:p>
          <a:endParaRPr lang="en-GB"/>
        </a:p>
      </dgm:t>
    </dgm:pt>
    <dgm:pt modelId="{4763218F-CA27-9F4C-99CC-F848A29C14E4}" type="sibTrans" cxnId="{976D8BEA-33B2-C742-A5BB-4757503C203A}">
      <dgm:prSet/>
      <dgm:spPr/>
      <dgm:t>
        <a:bodyPr/>
        <a:lstStyle/>
        <a:p>
          <a:endParaRPr lang="en-GB"/>
        </a:p>
      </dgm:t>
    </dgm:pt>
    <dgm:pt modelId="{B8B23353-30A8-664D-A3FD-47FDCF541ED2}">
      <dgm:prSet phldrT="[Text]"/>
      <dgm:spPr/>
      <dgm:t>
        <a:bodyPr/>
        <a:lstStyle/>
        <a:p>
          <a:r>
            <a:rPr lang="en-GB" dirty="0"/>
            <a:t>Resources</a:t>
          </a:r>
        </a:p>
      </dgm:t>
    </dgm:pt>
    <dgm:pt modelId="{2022302B-67A8-9C4D-9D11-0B28A9259038}" type="parTrans" cxnId="{F176B3EB-07CE-9A40-BC00-67C51AE8B34D}">
      <dgm:prSet/>
      <dgm:spPr/>
      <dgm:t>
        <a:bodyPr/>
        <a:lstStyle/>
        <a:p>
          <a:endParaRPr lang="en-GB"/>
        </a:p>
      </dgm:t>
    </dgm:pt>
    <dgm:pt modelId="{0221E1EA-872F-0B44-811D-932F612B7A87}" type="sibTrans" cxnId="{F176B3EB-07CE-9A40-BC00-67C51AE8B34D}">
      <dgm:prSet/>
      <dgm:spPr/>
      <dgm:t>
        <a:bodyPr/>
        <a:lstStyle/>
        <a:p>
          <a:endParaRPr lang="en-GB"/>
        </a:p>
      </dgm:t>
    </dgm:pt>
    <dgm:pt modelId="{BB370FCA-C2EE-3845-A5D7-1C6F6A5146D0}">
      <dgm:prSet phldrT="[Text]"/>
      <dgm:spPr/>
      <dgm:t>
        <a:bodyPr/>
        <a:lstStyle/>
        <a:p>
          <a:r>
            <a:rPr lang="en-GB" dirty="0"/>
            <a:t>Memory Consumption</a:t>
          </a:r>
        </a:p>
        <a:p>
          <a:r>
            <a:rPr lang="en-GB" dirty="0"/>
            <a:t>(MB)</a:t>
          </a:r>
        </a:p>
      </dgm:t>
    </dgm:pt>
    <dgm:pt modelId="{2E78B2C7-4DD8-BD4D-8213-DEFA5640ED40}" type="parTrans" cxnId="{976CB8B0-F693-9946-BAEE-6F3D2BB032EC}">
      <dgm:prSet/>
      <dgm:spPr/>
      <dgm:t>
        <a:bodyPr/>
        <a:lstStyle/>
        <a:p>
          <a:endParaRPr lang="en-GB"/>
        </a:p>
      </dgm:t>
    </dgm:pt>
    <dgm:pt modelId="{7257F26C-13EC-214B-A635-9B3B06864E03}" type="sibTrans" cxnId="{976CB8B0-F693-9946-BAEE-6F3D2BB032EC}">
      <dgm:prSet/>
      <dgm:spPr/>
      <dgm:t>
        <a:bodyPr/>
        <a:lstStyle/>
        <a:p>
          <a:endParaRPr lang="en-GB"/>
        </a:p>
      </dgm:t>
    </dgm:pt>
    <dgm:pt modelId="{8E059606-70EA-6E4D-A86F-2F3903320045}">
      <dgm:prSet phldrT="[Text]"/>
      <dgm:spPr/>
      <dgm:t>
        <a:bodyPr/>
        <a:lstStyle/>
        <a:p>
          <a:r>
            <a:rPr lang="en-GB" dirty="0"/>
            <a:t>CPU Load</a:t>
          </a:r>
        </a:p>
        <a:p>
          <a:r>
            <a:rPr lang="en-GB" dirty="0"/>
            <a:t>(%)</a:t>
          </a:r>
        </a:p>
      </dgm:t>
    </dgm:pt>
    <dgm:pt modelId="{3995112F-1249-5746-A997-95B46D696347}" type="parTrans" cxnId="{C403F839-5B96-B645-ABD6-BE9E9271BE0B}">
      <dgm:prSet/>
      <dgm:spPr/>
      <dgm:t>
        <a:bodyPr/>
        <a:lstStyle/>
        <a:p>
          <a:endParaRPr lang="en-GB"/>
        </a:p>
      </dgm:t>
    </dgm:pt>
    <dgm:pt modelId="{7F61CF61-5018-3347-988A-3AFED3281852}" type="sibTrans" cxnId="{C403F839-5B96-B645-ABD6-BE9E9271BE0B}">
      <dgm:prSet/>
      <dgm:spPr/>
      <dgm:t>
        <a:bodyPr/>
        <a:lstStyle/>
        <a:p>
          <a:endParaRPr lang="en-GB"/>
        </a:p>
      </dgm:t>
    </dgm:pt>
    <dgm:pt modelId="{17AE8E19-2213-1F47-937C-8C3605283827}" type="pres">
      <dgm:prSet presAssocID="{28E6C2A8-969A-8340-BE3F-35D33946BBBA}" presName="diagram" presStyleCnt="0">
        <dgm:presLayoutVars>
          <dgm:chPref val="1"/>
          <dgm:dir/>
          <dgm:animOne val="branch"/>
          <dgm:animLvl val="lvl"/>
          <dgm:resizeHandles/>
        </dgm:presLayoutVars>
      </dgm:prSet>
      <dgm:spPr/>
    </dgm:pt>
    <dgm:pt modelId="{B53A0539-D6BD-134B-9BE2-095D3B01D5B6}" type="pres">
      <dgm:prSet presAssocID="{5F48CBBD-0AAF-D540-8B9E-BD18374DA2FF}" presName="root" presStyleCnt="0"/>
      <dgm:spPr/>
    </dgm:pt>
    <dgm:pt modelId="{01798CE4-89E6-1D46-822E-B19364ED3303}" type="pres">
      <dgm:prSet presAssocID="{5F48CBBD-0AAF-D540-8B9E-BD18374DA2FF}" presName="rootComposite" presStyleCnt="0"/>
      <dgm:spPr/>
    </dgm:pt>
    <dgm:pt modelId="{FB53D88D-8F88-B645-B30B-086149C48329}" type="pres">
      <dgm:prSet presAssocID="{5F48CBBD-0AAF-D540-8B9E-BD18374DA2FF}" presName="rootText" presStyleLbl="node1" presStyleIdx="0" presStyleCnt="2"/>
      <dgm:spPr/>
    </dgm:pt>
    <dgm:pt modelId="{71973761-1BCC-714B-B260-BC89A9C790EF}" type="pres">
      <dgm:prSet presAssocID="{5F48CBBD-0AAF-D540-8B9E-BD18374DA2FF}" presName="rootConnector" presStyleLbl="node1" presStyleIdx="0" presStyleCnt="2"/>
      <dgm:spPr/>
    </dgm:pt>
    <dgm:pt modelId="{841692CF-38F0-3742-83F7-807459DC231E}" type="pres">
      <dgm:prSet presAssocID="{5F48CBBD-0AAF-D540-8B9E-BD18374DA2FF}" presName="childShape" presStyleCnt="0"/>
      <dgm:spPr/>
    </dgm:pt>
    <dgm:pt modelId="{047CCE6B-D2EE-0144-BEA9-B667D689784B}" type="pres">
      <dgm:prSet presAssocID="{78707451-0AAE-C042-AA95-87D493068288}" presName="Name13" presStyleLbl="parChTrans1D2" presStyleIdx="0" presStyleCnt="4"/>
      <dgm:spPr/>
    </dgm:pt>
    <dgm:pt modelId="{65ED40F6-7A56-8440-945C-171B2C71270B}" type="pres">
      <dgm:prSet presAssocID="{1ACB70DA-64A0-6944-98BE-85788FEA634B}" presName="childText" presStyleLbl="bgAcc1" presStyleIdx="0" presStyleCnt="4">
        <dgm:presLayoutVars>
          <dgm:bulletEnabled val="1"/>
        </dgm:presLayoutVars>
      </dgm:prSet>
      <dgm:spPr/>
    </dgm:pt>
    <dgm:pt modelId="{A1470E65-0E1A-4A4F-892C-EC2E9E955111}" type="pres">
      <dgm:prSet presAssocID="{08CA7F9C-BA89-9743-8FAF-B84EAD64AD2C}" presName="Name13" presStyleLbl="parChTrans1D2" presStyleIdx="1" presStyleCnt="4"/>
      <dgm:spPr/>
    </dgm:pt>
    <dgm:pt modelId="{F85C6A37-9D79-0543-9BB5-CCA05E076F96}" type="pres">
      <dgm:prSet presAssocID="{8F5E11EF-3FF2-214B-A82F-0497E31FE73E}" presName="childText" presStyleLbl="bgAcc1" presStyleIdx="1" presStyleCnt="4">
        <dgm:presLayoutVars>
          <dgm:bulletEnabled val="1"/>
        </dgm:presLayoutVars>
      </dgm:prSet>
      <dgm:spPr/>
    </dgm:pt>
    <dgm:pt modelId="{94286B01-6AA9-0A46-97A4-99AC4473C36F}" type="pres">
      <dgm:prSet presAssocID="{B8B23353-30A8-664D-A3FD-47FDCF541ED2}" presName="root" presStyleCnt="0"/>
      <dgm:spPr/>
    </dgm:pt>
    <dgm:pt modelId="{D17B71E9-605E-D741-AC23-83FCFC6D014D}" type="pres">
      <dgm:prSet presAssocID="{B8B23353-30A8-664D-A3FD-47FDCF541ED2}" presName="rootComposite" presStyleCnt="0"/>
      <dgm:spPr/>
    </dgm:pt>
    <dgm:pt modelId="{12A99B9A-7AE9-6C4D-9C88-8D5914AAD572}" type="pres">
      <dgm:prSet presAssocID="{B8B23353-30A8-664D-A3FD-47FDCF541ED2}" presName="rootText" presStyleLbl="node1" presStyleIdx="1" presStyleCnt="2"/>
      <dgm:spPr/>
    </dgm:pt>
    <dgm:pt modelId="{5AF784F2-C88F-8B48-8F35-9E4681C5E47F}" type="pres">
      <dgm:prSet presAssocID="{B8B23353-30A8-664D-A3FD-47FDCF541ED2}" presName="rootConnector" presStyleLbl="node1" presStyleIdx="1" presStyleCnt="2"/>
      <dgm:spPr/>
    </dgm:pt>
    <dgm:pt modelId="{EFCECFB1-E6D8-DC40-BE68-2614CD45F32B}" type="pres">
      <dgm:prSet presAssocID="{B8B23353-30A8-664D-A3FD-47FDCF541ED2}" presName="childShape" presStyleCnt="0"/>
      <dgm:spPr/>
    </dgm:pt>
    <dgm:pt modelId="{9840E7C3-7D06-CA43-821E-586EEBE99893}" type="pres">
      <dgm:prSet presAssocID="{2E78B2C7-4DD8-BD4D-8213-DEFA5640ED40}" presName="Name13" presStyleLbl="parChTrans1D2" presStyleIdx="2" presStyleCnt="4"/>
      <dgm:spPr/>
    </dgm:pt>
    <dgm:pt modelId="{50141987-5B60-5B43-9D2F-5203C9E80617}" type="pres">
      <dgm:prSet presAssocID="{BB370FCA-C2EE-3845-A5D7-1C6F6A5146D0}" presName="childText" presStyleLbl="bgAcc1" presStyleIdx="2" presStyleCnt="4">
        <dgm:presLayoutVars>
          <dgm:bulletEnabled val="1"/>
        </dgm:presLayoutVars>
      </dgm:prSet>
      <dgm:spPr/>
    </dgm:pt>
    <dgm:pt modelId="{401EA1BA-FD0D-384A-B28D-2A8505C24CFD}" type="pres">
      <dgm:prSet presAssocID="{3995112F-1249-5746-A997-95B46D696347}" presName="Name13" presStyleLbl="parChTrans1D2" presStyleIdx="3" presStyleCnt="4"/>
      <dgm:spPr/>
    </dgm:pt>
    <dgm:pt modelId="{16D579BF-23FE-E443-B241-BB0595FE32BA}" type="pres">
      <dgm:prSet presAssocID="{8E059606-70EA-6E4D-A86F-2F3903320045}" presName="childText" presStyleLbl="bgAcc1" presStyleIdx="3" presStyleCnt="4">
        <dgm:presLayoutVars>
          <dgm:bulletEnabled val="1"/>
        </dgm:presLayoutVars>
      </dgm:prSet>
      <dgm:spPr/>
    </dgm:pt>
  </dgm:ptLst>
  <dgm:cxnLst>
    <dgm:cxn modelId="{C403F839-5B96-B645-ABD6-BE9E9271BE0B}" srcId="{B8B23353-30A8-664D-A3FD-47FDCF541ED2}" destId="{8E059606-70EA-6E4D-A86F-2F3903320045}" srcOrd="1" destOrd="0" parTransId="{3995112F-1249-5746-A997-95B46D696347}" sibTransId="{7F61CF61-5018-3347-988A-3AFED3281852}"/>
    <dgm:cxn modelId="{AE884F47-FB93-D046-98DB-DD52FB114541}" type="presOf" srcId="{B8B23353-30A8-664D-A3FD-47FDCF541ED2}" destId="{5AF784F2-C88F-8B48-8F35-9E4681C5E47F}" srcOrd="1" destOrd="0" presId="urn:microsoft.com/office/officeart/2005/8/layout/hierarchy3"/>
    <dgm:cxn modelId="{F4C1FD56-840D-AC42-BB17-18CC3F8E7395}" type="presOf" srcId="{3995112F-1249-5746-A997-95B46D696347}" destId="{401EA1BA-FD0D-384A-B28D-2A8505C24CFD}" srcOrd="0" destOrd="0" presId="urn:microsoft.com/office/officeart/2005/8/layout/hierarchy3"/>
    <dgm:cxn modelId="{F1D3485D-C94A-E644-87AD-0E126C9F8FF5}" type="presOf" srcId="{BB370FCA-C2EE-3845-A5D7-1C6F6A5146D0}" destId="{50141987-5B60-5B43-9D2F-5203C9E80617}" srcOrd="0" destOrd="0" presId="urn:microsoft.com/office/officeart/2005/8/layout/hierarchy3"/>
    <dgm:cxn modelId="{B866A05F-24B3-1B4B-90A9-71B11167E061}" type="presOf" srcId="{2E78B2C7-4DD8-BD4D-8213-DEFA5640ED40}" destId="{9840E7C3-7D06-CA43-821E-586EEBE99893}" srcOrd="0" destOrd="0" presId="urn:microsoft.com/office/officeart/2005/8/layout/hierarchy3"/>
    <dgm:cxn modelId="{68CA4673-55FE-B64D-886F-AAAADA3A256E}" type="presOf" srcId="{78707451-0AAE-C042-AA95-87D493068288}" destId="{047CCE6B-D2EE-0144-BEA9-B667D689784B}" srcOrd="0" destOrd="0" presId="urn:microsoft.com/office/officeart/2005/8/layout/hierarchy3"/>
    <dgm:cxn modelId="{48645A83-1CFF-2A43-96BA-5EBFEADEA160}" srcId="{28E6C2A8-969A-8340-BE3F-35D33946BBBA}" destId="{5F48CBBD-0AAF-D540-8B9E-BD18374DA2FF}" srcOrd="0" destOrd="0" parTransId="{11E3F1F0-C396-7C4D-8E7A-12E30355B21F}" sibTransId="{C38F6E3D-3766-E841-A750-2091AA1280DD}"/>
    <dgm:cxn modelId="{976CB8B0-F693-9946-BAEE-6F3D2BB032EC}" srcId="{B8B23353-30A8-664D-A3FD-47FDCF541ED2}" destId="{BB370FCA-C2EE-3845-A5D7-1C6F6A5146D0}" srcOrd="0" destOrd="0" parTransId="{2E78B2C7-4DD8-BD4D-8213-DEFA5640ED40}" sibTransId="{7257F26C-13EC-214B-A635-9B3B06864E03}"/>
    <dgm:cxn modelId="{DB54D5B9-3586-9445-92CF-B772222C2BD9}" type="presOf" srcId="{B8B23353-30A8-664D-A3FD-47FDCF541ED2}" destId="{12A99B9A-7AE9-6C4D-9C88-8D5914AAD572}" srcOrd="0" destOrd="0" presId="urn:microsoft.com/office/officeart/2005/8/layout/hierarchy3"/>
    <dgm:cxn modelId="{7541ABBC-2A73-6347-8E3E-5E38381D0A01}" type="presOf" srcId="{5F48CBBD-0AAF-D540-8B9E-BD18374DA2FF}" destId="{FB53D88D-8F88-B645-B30B-086149C48329}" srcOrd="0" destOrd="0" presId="urn:microsoft.com/office/officeart/2005/8/layout/hierarchy3"/>
    <dgm:cxn modelId="{6F1D92BF-A72F-FA48-A867-E60026297441}" type="presOf" srcId="{8E059606-70EA-6E4D-A86F-2F3903320045}" destId="{16D579BF-23FE-E443-B241-BB0595FE32BA}" srcOrd="0" destOrd="0" presId="urn:microsoft.com/office/officeart/2005/8/layout/hierarchy3"/>
    <dgm:cxn modelId="{D9FABBC8-D152-AF42-80E3-C5CA8076595A}" type="presOf" srcId="{28E6C2A8-969A-8340-BE3F-35D33946BBBA}" destId="{17AE8E19-2213-1F47-937C-8C3605283827}" srcOrd="0" destOrd="0" presId="urn:microsoft.com/office/officeart/2005/8/layout/hierarchy3"/>
    <dgm:cxn modelId="{94E811C9-E0EB-684B-93A2-1054D944D297}" type="presOf" srcId="{08CA7F9C-BA89-9743-8FAF-B84EAD64AD2C}" destId="{A1470E65-0E1A-4A4F-892C-EC2E9E955111}" srcOrd="0" destOrd="0" presId="urn:microsoft.com/office/officeart/2005/8/layout/hierarchy3"/>
    <dgm:cxn modelId="{A6C884D0-E4D3-6541-AEE7-5B43C06D8866}" type="presOf" srcId="{5F48CBBD-0AAF-D540-8B9E-BD18374DA2FF}" destId="{71973761-1BCC-714B-B260-BC89A9C790EF}" srcOrd="1" destOrd="0" presId="urn:microsoft.com/office/officeart/2005/8/layout/hierarchy3"/>
    <dgm:cxn modelId="{D32E35DB-F469-9A4F-8464-E2CA74165F42}" type="presOf" srcId="{1ACB70DA-64A0-6944-98BE-85788FEA634B}" destId="{65ED40F6-7A56-8440-945C-171B2C71270B}" srcOrd="0" destOrd="0" presId="urn:microsoft.com/office/officeart/2005/8/layout/hierarchy3"/>
    <dgm:cxn modelId="{976D8BEA-33B2-C742-A5BB-4757503C203A}" srcId="{5F48CBBD-0AAF-D540-8B9E-BD18374DA2FF}" destId="{8F5E11EF-3FF2-214B-A82F-0497E31FE73E}" srcOrd="1" destOrd="0" parTransId="{08CA7F9C-BA89-9743-8FAF-B84EAD64AD2C}" sibTransId="{4763218F-CA27-9F4C-99CC-F848A29C14E4}"/>
    <dgm:cxn modelId="{F176B3EB-07CE-9A40-BC00-67C51AE8B34D}" srcId="{28E6C2A8-969A-8340-BE3F-35D33946BBBA}" destId="{B8B23353-30A8-664D-A3FD-47FDCF541ED2}" srcOrd="1" destOrd="0" parTransId="{2022302B-67A8-9C4D-9D11-0B28A9259038}" sibTransId="{0221E1EA-872F-0B44-811D-932F612B7A87}"/>
    <dgm:cxn modelId="{11EA4AF5-6F43-DA49-B073-DEAEE4598A4E}" type="presOf" srcId="{8F5E11EF-3FF2-214B-A82F-0497E31FE73E}" destId="{F85C6A37-9D79-0543-9BB5-CCA05E076F96}" srcOrd="0" destOrd="0" presId="urn:microsoft.com/office/officeart/2005/8/layout/hierarchy3"/>
    <dgm:cxn modelId="{45464FF6-F754-2140-8851-50A18441BC98}" srcId="{5F48CBBD-0AAF-D540-8B9E-BD18374DA2FF}" destId="{1ACB70DA-64A0-6944-98BE-85788FEA634B}" srcOrd="0" destOrd="0" parTransId="{78707451-0AAE-C042-AA95-87D493068288}" sibTransId="{53A21BF7-7DAC-A040-A140-16BA5F1C82BB}"/>
    <dgm:cxn modelId="{062C0300-4F60-E54E-8F83-3204B476BA0D}" type="presParOf" srcId="{17AE8E19-2213-1F47-937C-8C3605283827}" destId="{B53A0539-D6BD-134B-9BE2-095D3B01D5B6}" srcOrd="0" destOrd="0" presId="urn:microsoft.com/office/officeart/2005/8/layout/hierarchy3"/>
    <dgm:cxn modelId="{40FCBE0F-88B1-D648-B7F1-A4C3FDEBE842}" type="presParOf" srcId="{B53A0539-D6BD-134B-9BE2-095D3B01D5B6}" destId="{01798CE4-89E6-1D46-822E-B19364ED3303}" srcOrd="0" destOrd="0" presId="urn:microsoft.com/office/officeart/2005/8/layout/hierarchy3"/>
    <dgm:cxn modelId="{3C9A92C4-2179-E348-B59C-02F989061554}" type="presParOf" srcId="{01798CE4-89E6-1D46-822E-B19364ED3303}" destId="{FB53D88D-8F88-B645-B30B-086149C48329}" srcOrd="0" destOrd="0" presId="urn:microsoft.com/office/officeart/2005/8/layout/hierarchy3"/>
    <dgm:cxn modelId="{4645B469-682D-3047-9C07-7A27006772C7}" type="presParOf" srcId="{01798CE4-89E6-1D46-822E-B19364ED3303}" destId="{71973761-1BCC-714B-B260-BC89A9C790EF}" srcOrd="1" destOrd="0" presId="urn:microsoft.com/office/officeart/2005/8/layout/hierarchy3"/>
    <dgm:cxn modelId="{BFB36DE6-93C9-E84E-BD6E-A97653C6C962}" type="presParOf" srcId="{B53A0539-D6BD-134B-9BE2-095D3B01D5B6}" destId="{841692CF-38F0-3742-83F7-807459DC231E}" srcOrd="1" destOrd="0" presId="urn:microsoft.com/office/officeart/2005/8/layout/hierarchy3"/>
    <dgm:cxn modelId="{A6BA2CB3-2A58-BE4C-BE5C-6822BC960F15}" type="presParOf" srcId="{841692CF-38F0-3742-83F7-807459DC231E}" destId="{047CCE6B-D2EE-0144-BEA9-B667D689784B}" srcOrd="0" destOrd="0" presId="urn:microsoft.com/office/officeart/2005/8/layout/hierarchy3"/>
    <dgm:cxn modelId="{9F1E66B3-CCE4-1947-88C5-205DB488C381}" type="presParOf" srcId="{841692CF-38F0-3742-83F7-807459DC231E}" destId="{65ED40F6-7A56-8440-945C-171B2C71270B}" srcOrd="1" destOrd="0" presId="urn:microsoft.com/office/officeart/2005/8/layout/hierarchy3"/>
    <dgm:cxn modelId="{9EC02F79-EA66-B549-A5E9-26CF0305868E}" type="presParOf" srcId="{841692CF-38F0-3742-83F7-807459DC231E}" destId="{A1470E65-0E1A-4A4F-892C-EC2E9E955111}" srcOrd="2" destOrd="0" presId="urn:microsoft.com/office/officeart/2005/8/layout/hierarchy3"/>
    <dgm:cxn modelId="{C751F307-A268-2846-83B7-864E9C4FFA67}" type="presParOf" srcId="{841692CF-38F0-3742-83F7-807459DC231E}" destId="{F85C6A37-9D79-0543-9BB5-CCA05E076F96}" srcOrd="3" destOrd="0" presId="urn:microsoft.com/office/officeart/2005/8/layout/hierarchy3"/>
    <dgm:cxn modelId="{F523AC28-EC94-A04E-92F0-A33C32468456}" type="presParOf" srcId="{17AE8E19-2213-1F47-937C-8C3605283827}" destId="{94286B01-6AA9-0A46-97A4-99AC4473C36F}" srcOrd="1" destOrd="0" presId="urn:microsoft.com/office/officeart/2005/8/layout/hierarchy3"/>
    <dgm:cxn modelId="{7904E618-2F15-9540-8E23-38759E2AE4CA}" type="presParOf" srcId="{94286B01-6AA9-0A46-97A4-99AC4473C36F}" destId="{D17B71E9-605E-D741-AC23-83FCFC6D014D}" srcOrd="0" destOrd="0" presId="urn:microsoft.com/office/officeart/2005/8/layout/hierarchy3"/>
    <dgm:cxn modelId="{DC862BC7-5A21-5E47-A15B-7C3ACCEA1898}" type="presParOf" srcId="{D17B71E9-605E-D741-AC23-83FCFC6D014D}" destId="{12A99B9A-7AE9-6C4D-9C88-8D5914AAD572}" srcOrd="0" destOrd="0" presId="urn:microsoft.com/office/officeart/2005/8/layout/hierarchy3"/>
    <dgm:cxn modelId="{B37AE389-C25E-0D49-8181-40445723777F}" type="presParOf" srcId="{D17B71E9-605E-D741-AC23-83FCFC6D014D}" destId="{5AF784F2-C88F-8B48-8F35-9E4681C5E47F}" srcOrd="1" destOrd="0" presId="urn:microsoft.com/office/officeart/2005/8/layout/hierarchy3"/>
    <dgm:cxn modelId="{7C3690F4-D2F6-A14E-9BCE-E18CAED115ED}" type="presParOf" srcId="{94286B01-6AA9-0A46-97A4-99AC4473C36F}" destId="{EFCECFB1-E6D8-DC40-BE68-2614CD45F32B}" srcOrd="1" destOrd="0" presId="urn:microsoft.com/office/officeart/2005/8/layout/hierarchy3"/>
    <dgm:cxn modelId="{BB10EB49-B7D0-3B4B-8BED-4452D794310D}" type="presParOf" srcId="{EFCECFB1-E6D8-DC40-BE68-2614CD45F32B}" destId="{9840E7C3-7D06-CA43-821E-586EEBE99893}" srcOrd="0" destOrd="0" presId="urn:microsoft.com/office/officeart/2005/8/layout/hierarchy3"/>
    <dgm:cxn modelId="{3C3A9061-1104-5547-B02B-D83E8BC99386}" type="presParOf" srcId="{EFCECFB1-E6D8-DC40-BE68-2614CD45F32B}" destId="{50141987-5B60-5B43-9D2F-5203C9E80617}" srcOrd="1" destOrd="0" presId="urn:microsoft.com/office/officeart/2005/8/layout/hierarchy3"/>
    <dgm:cxn modelId="{974B7971-DAA1-D749-8553-E1308F43C023}" type="presParOf" srcId="{EFCECFB1-E6D8-DC40-BE68-2614CD45F32B}" destId="{401EA1BA-FD0D-384A-B28D-2A8505C24CFD}" srcOrd="2" destOrd="0" presId="urn:microsoft.com/office/officeart/2005/8/layout/hierarchy3"/>
    <dgm:cxn modelId="{8BED9AA4-34C3-7646-8D96-29D8D606330B}" type="presParOf" srcId="{EFCECFB1-E6D8-DC40-BE68-2614CD45F32B}" destId="{16D579BF-23FE-E443-B241-BB0595FE32BA}"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4207D5-AFB7-E940-AB5B-0C37FFB74C70}"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GB"/>
        </a:p>
      </dgm:t>
    </dgm:pt>
    <dgm:pt modelId="{99C5B6CE-513D-274C-B80E-31E60BB84202}">
      <dgm:prSet phldrT="[Text]"/>
      <dgm:spPr/>
      <dgm:t>
        <a:bodyPr/>
        <a:lstStyle/>
        <a:p>
          <a:r>
            <a:rPr lang="en-GB" dirty="0"/>
            <a:t>SGX</a:t>
          </a:r>
        </a:p>
      </dgm:t>
    </dgm:pt>
    <dgm:pt modelId="{BCE101E0-1020-5C47-9644-AA30C7F28D39}" type="parTrans" cxnId="{D4020CA5-E7EA-A84D-9CCC-2E3BD5E05069}">
      <dgm:prSet/>
      <dgm:spPr/>
      <dgm:t>
        <a:bodyPr/>
        <a:lstStyle/>
        <a:p>
          <a:endParaRPr lang="en-GB"/>
        </a:p>
      </dgm:t>
    </dgm:pt>
    <dgm:pt modelId="{CF898F02-30CE-5B4E-B60B-06DD21833941}" type="sibTrans" cxnId="{D4020CA5-E7EA-A84D-9CCC-2E3BD5E05069}">
      <dgm:prSet/>
      <dgm:spPr/>
      <dgm:t>
        <a:bodyPr/>
        <a:lstStyle/>
        <a:p>
          <a:endParaRPr lang="en-GB"/>
        </a:p>
      </dgm:t>
    </dgm:pt>
    <dgm:pt modelId="{7F4112B4-FF8B-D74F-B62E-F5AED6F6067F}">
      <dgm:prSet phldrT="[Text]"/>
      <dgm:spPr/>
      <dgm:t>
        <a:bodyPr/>
        <a:lstStyle/>
        <a:p>
          <a:r>
            <a:rPr lang="en-GB" dirty="0">
              <a:solidFill>
                <a:schemeClr val="bg1"/>
              </a:solidFill>
            </a:rPr>
            <a:t>SGX v2</a:t>
          </a:r>
        </a:p>
      </dgm:t>
    </dgm:pt>
    <dgm:pt modelId="{41DCF80A-18E6-8643-B651-C4780655D871}" type="parTrans" cxnId="{3F067D96-DB0E-494F-B0B9-DA5C73DEB914}">
      <dgm:prSet/>
      <dgm:spPr/>
      <dgm:t>
        <a:bodyPr/>
        <a:lstStyle/>
        <a:p>
          <a:endParaRPr lang="en-GB"/>
        </a:p>
      </dgm:t>
    </dgm:pt>
    <dgm:pt modelId="{F579709A-6413-B24E-920B-FBEE22C2418D}" type="sibTrans" cxnId="{3F067D96-DB0E-494F-B0B9-DA5C73DEB914}">
      <dgm:prSet/>
      <dgm:spPr/>
      <dgm:t>
        <a:bodyPr/>
        <a:lstStyle/>
        <a:p>
          <a:endParaRPr lang="en-GB"/>
        </a:p>
      </dgm:t>
    </dgm:pt>
    <dgm:pt modelId="{53D37C27-AF09-C746-8FDB-B97F28661B02}">
      <dgm:prSet phldrT="[Text]"/>
      <dgm:spPr/>
      <dgm:t>
        <a:bodyPr/>
        <a:lstStyle/>
        <a:p>
          <a:r>
            <a:rPr lang="en-GB" dirty="0">
              <a:solidFill>
                <a:schemeClr val="bg1"/>
              </a:solidFill>
            </a:rPr>
            <a:t>On-demand Remote Attestation</a:t>
          </a:r>
        </a:p>
      </dgm:t>
    </dgm:pt>
    <dgm:pt modelId="{A2CE6A73-CE80-6C4A-9C8E-E1A3F8EF961E}" type="parTrans" cxnId="{D9BA70BE-4BC1-9142-9B89-CED3E35252B4}">
      <dgm:prSet/>
      <dgm:spPr/>
      <dgm:t>
        <a:bodyPr/>
        <a:lstStyle/>
        <a:p>
          <a:endParaRPr lang="en-GB"/>
        </a:p>
      </dgm:t>
    </dgm:pt>
    <dgm:pt modelId="{CB36A160-9A9D-A14A-8394-BFDE1815D14A}" type="sibTrans" cxnId="{D9BA70BE-4BC1-9142-9B89-CED3E35252B4}">
      <dgm:prSet/>
      <dgm:spPr/>
      <dgm:t>
        <a:bodyPr/>
        <a:lstStyle/>
        <a:p>
          <a:endParaRPr lang="en-GB"/>
        </a:p>
      </dgm:t>
    </dgm:pt>
    <dgm:pt modelId="{4667A41F-E3E3-EB4C-88E9-6D0220922E46}">
      <dgm:prSet phldrT="[Text]"/>
      <dgm:spPr/>
      <dgm:t>
        <a:bodyPr/>
        <a:lstStyle/>
        <a:p>
          <a:r>
            <a:rPr lang="en-GB" dirty="0"/>
            <a:t>Proxy</a:t>
          </a:r>
        </a:p>
      </dgm:t>
    </dgm:pt>
    <dgm:pt modelId="{D645DF2D-7AC8-8941-9C9F-0437D60A6EA8}" type="parTrans" cxnId="{5D1086BA-73BD-AE45-AEBE-139000BD6D4D}">
      <dgm:prSet/>
      <dgm:spPr/>
      <dgm:t>
        <a:bodyPr/>
        <a:lstStyle/>
        <a:p>
          <a:endParaRPr lang="en-GB"/>
        </a:p>
      </dgm:t>
    </dgm:pt>
    <dgm:pt modelId="{4A50073A-5184-3649-828B-DFC66754036B}" type="sibTrans" cxnId="{5D1086BA-73BD-AE45-AEBE-139000BD6D4D}">
      <dgm:prSet/>
      <dgm:spPr/>
      <dgm:t>
        <a:bodyPr/>
        <a:lstStyle/>
        <a:p>
          <a:endParaRPr lang="en-GB"/>
        </a:p>
      </dgm:t>
    </dgm:pt>
    <dgm:pt modelId="{6928E22A-A649-4C41-AE26-8A79C13E1FF8}">
      <dgm:prSet phldrT="[Text]"/>
      <dgm:spPr/>
      <dgm:t>
        <a:bodyPr/>
        <a:lstStyle/>
        <a:p>
          <a:r>
            <a:rPr lang="en-GB" dirty="0">
              <a:solidFill>
                <a:schemeClr val="bg1"/>
              </a:solidFill>
            </a:rPr>
            <a:t>Replication</a:t>
          </a:r>
        </a:p>
      </dgm:t>
    </dgm:pt>
    <dgm:pt modelId="{7C8EBFE8-49BD-9544-A5BA-5D3CA1BE1788}" type="parTrans" cxnId="{A3E12DD4-129A-894D-9225-C85272DC64F9}">
      <dgm:prSet/>
      <dgm:spPr/>
      <dgm:t>
        <a:bodyPr/>
        <a:lstStyle/>
        <a:p>
          <a:endParaRPr lang="en-GB"/>
        </a:p>
      </dgm:t>
    </dgm:pt>
    <dgm:pt modelId="{C356BF49-D8ED-7B48-81F5-76E1465DB0C5}" type="sibTrans" cxnId="{A3E12DD4-129A-894D-9225-C85272DC64F9}">
      <dgm:prSet/>
      <dgm:spPr/>
      <dgm:t>
        <a:bodyPr/>
        <a:lstStyle/>
        <a:p>
          <a:endParaRPr lang="en-GB"/>
        </a:p>
      </dgm:t>
    </dgm:pt>
    <dgm:pt modelId="{22A2E1B8-3FCD-CD49-952F-33D32CE36967}">
      <dgm:prSet phldrT="[Text]"/>
      <dgm:spPr/>
      <dgm:t>
        <a:bodyPr/>
        <a:lstStyle/>
        <a:p>
          <a:r>
            <a:rPr lang="en-GB" dirty="0">
              <a:solidFill>
                <a:schemeClr val="bg1"/>
              </a:solidFill>
            </a:rPr>
            <a:t>Multi-User/Tenant Support</a:t>
          </a:r>
        </a:p>
      </dgm:t>
    </dgm:pt>
    <dgm:pt modelId="{0060FB95-6A11-EC49-BEFC-21221D4CA5D5}" type="parTrans" cxnId="{8BEA29FF-0E57-FB45-84B1-4903620E7472}">
      <dgm:prSet/>
      <dgm:spPr/>
      <dgm:t>
        <a:bodyPr/>
        <a:lstStyle/>
        <a:p>
          <a:endParaRPr lang="en-GB"/>
        </a:p>
      </dgm:t>
    </dgm:pt>
    <dgm:pt modelId="{883EA754-E089-7545-89DE-168AA9412153}" type="sibTrans" cxnId="{8BEA29FF-0E57-FB45-84B1-4903620E7472}">
      <dgm:prSet/>
      <dgm:spPr/>
      <dgm:t>
        <a:bodyPr/>
        <a:lstStyle/>
        <a:p>
          <a:endParaRPr lang="en-GB"/>
        </a:p>
      </dgm:t>
    </dgm:pt>
    <dgm:pt modelId="{C7AC2E81-AA33-6147-A317-64563A5CD6CF}">
      <dgm:prSet phldrT="[Text]"/>
      <dgm:spPr/>
      <dgm:t>
        <a:bodyPr/>
        <a:lstStyle/>
        <a:p>
          <a:r>
            <a:rPr lang="en-GB" dirty="0"/>
            <a:t>Redis</a:t>
          </a:r>
        </a:p>
      </dgm:t>
    </dgm:pt>
    <dgm:pt modelId="{8096F24C-FFED-3D41-B560-63586BF9FB31}" type="parTrans" cxnId="{034C9579-C200-C447-8952-72D1A3D3DD99}">
      <dgm:prSet/>
      <dgm:spPr/>
      <dgm:t>
        <a:bodyPr/>
        <a:lstStyle/>
        <a:p>
          <a:endParaRPr lang="en-GB"/>
        </a:p>
      </dgm:t>
    </dgm:pt>
    <dgm:pt modelId="{A3A389E7-7139-4F48-B5DD-FAB2E143DAF3}" type="sibTrans" cxnId="{034C9579-C200-C447-8952-72D1A3D3DD99}">
      <dgm:prSet/>
      <dgm:spPr/>
      <dgm:t>
        <a:bodyPr/>
        <a:lstStyle/>
        <a:p>
          <a:endParaRPr lang="en-GB"/>
        </a:p>
      </dgm:t>
    </dgm:pt>
    <dgm:pt modelId="{012369C9-6394-624A-8813-8E2EEB1CE356}">
      <dgm:prSet/>
      <dgm:spPr/>
      <dgm:t>
        <a:bodyPr/>
        <a:lstStyle/>
        <a:p>
          <a:r>
            <a:rPr lang="en-GB" dirty="0">
              <a:solidFill>
                <a:schemeClr val="bg1"/>
              </a:solidFill>
            </a:rPr>
            <a:t>Secure Disk Persistence</a:t>
          </a:r>
        </a:p>
      </dgm:t>
    </dgm:pt>
    <dgm:pt modelId="{6745E1C4-E76C-FF44-B8D9-FF4E1E217EEB}" type="parTrans" cxnId="{8FE44D0A-5735-B043-B8AF-6F84AB4DE891}">
      <dgm:prSet/>
      <dgm:spPr/>
      <dgm:t>
        <a:bodyPr/>
        <a:lstStyle/>
        <a:p>
          <a:endParaRPr lang="en-GB"/>
        </a:p>
      </dgm:t>
    </dgm:pt>
    <dgm:pt modelId="{DCDC8ADD-196D-3F4A-BC42-099DE6A5A86D}" type="sibTrans" cxnId="{8FE44D0A-5735-B043-B8AF-6F84AB4DE891}">
      <dgm:prSet/>
      <dgm:spPr/>
      <dgm:t>
        <a:bodyPr/>
        <a:lstStyle/>
        <a:p>
          <a:endParaRPr lang="en-GB"/>
        </a:p>
      </dgm:t>
    </dgm:pt>
    <dgm:pt modelId="{A7510D43-D96A-554A-B15E-003538E21A3E}" type="pres">
      <dgm:prSet presAssocID="{4E4207D5-AFB7-E940-AB5B-0C37FFB74C70}" presName="linear" presStyleCnt="0">
        <dgm:presLayoutVars>
          <dgm:animLvl val="lvl"/>
          <dgm:resizeHandles val="exact"/>
        </dgm:presLayoutVars>
      </dgm:prSet>
      <dgm:spPr/>
    </dgm:pt>
    <dgm:pt modelId="{CA1082FD-15C6-244D-8CF7-034988620C6A}" type="pres">
      <dgm:prSet presAssocID="{99C5B6CE-513D-274C-B80E-31E60BB84202}" presName="parentText" presStyleLbl="node1" presStyleIdx="0" presStyleCnt="3">
        <dgm:presLayoutVars>
          <dgm:chMax val="0"/>
          <dgm:bulletEnabled val="1"/>
        </dgm:presLayoutVars>
      </dgm:prSet>
      <dgm:spPr/>
    </dgm:pt>
    <dgm:pt modelId="{BCF07276-5C5F-FD46-B2AA-2433C849DFE0}" type="pres">
      <dgm:prSet presAssocID="{99C5B6CE-513D-274C-B80E-31E60BB84202}" presName="childText" presStyleLbl="revTx" presStyleIdx="0" presStyleCnt="3">
        <dgm:presLayoutVars>
          <dgm:bulletEnabled val="1"/>
        </dgm:presLayoutVars>
      </dgm:prSet>
      <dgm:spPr/>
    </dgm:pt>
    <dgm:pt modelId="{36DB0E99-A923-B948-AAB0-046A490EEB15}" type="pres">
      <dgm:prSet presAssocID="{C7AC2E81-AA33-6147-A317-64563A5CD6CF}" presName="parentText" presStyleLbl="node1" presStyleIdx="1" presStyleCnt="3">
        <dgm:presLayoutVars>
          <dgm:chMax val="0"/>
          <dgm:bulletEnabled val="1"/>
        </dgm:presLayoutVars>
      </dgm:prSet>
      <dgm:spPr/>
    </dgm:pt>
    <dgm:pt modelId="{7A978EDF-93D0-1D48-B461-FF38FD34C7D3}" type="pres">
      <dgm:prSet presAssocID="{C7AC2E81-AA33-6147-A317-64563A5CD6CF}" presName="childText" presStyleLbl="revTx" presStyleIdx="1" presStyleCnt="3">
        <dgm:presLayoutVars>
          <dgm:bulletEnabled val="1"/>
        </dgm:presLayoutVars>
      </dgm:prSet>
      <dgm:spPr/>
    </dgm:pt>
    <dgm:pt modelId="{105A6778-3B7B-9F4D-B44A-B58C20A74093}" type="pres">
      <dgm:prSet presAssocID="{4667A41F-E3E3-EB4C-88E9-6D0220922E46}" presName="parentText" presStyleLbl="node1" presStyleIdx="2" presStyleCnt="3">
        <dgm:presLayoutVars>
          <dgm:chMax val="0"/>
          <dgm:bulletEnabled val="1"/>
        </dgm:presLayoutVars>
      </dgm:prSet>
      <dgm:spPr/>
    </dgm:pt>
    <dgm:pt modelId="{91CF2F26-F40A-ED43-BE16-981C110FAC10}" type="pres">
      <dgm:prSet presAssocID="{4667A41F-E3E3-EB4C-88E9-6D0220922E46}" presName="childText" presStyleLbl="revTx" presStyleIdx="2" presStyleCnt="3">
        <dgm:presLayoutVars>
          <dgm:bulletEnabled val="1"/>
        </dgm:presLayoutVars>
      </dgm:prSet>
      <dgm:spPr/>
    </dgm:pt>
  </dgm:ptLst>
  <dgm:cxnLst>
    <dgm:cxn modelId="{8FE44D0A-5735-B043-B8AF-6F84AB4DE891}" srcId="{C7AC2E81-AA33-6147-A317-64563A5CD6CF}" destId="{012369C9-6394-624A-8813-8E2EEB1CE356}" srcOrd="0" destOrd="0" parTransId="{6745E1C4-E76C-FF44-B8D9-FF4E1E217EEB}" sibTransId="{DCDC8ADD-196D-3F4A-BC42-099DE6A5A86D}"/>
    <dgm:cxn modelId="{BEF0F014-0F14-C249-9949-619106BA4614}" type="presOf" srcId="{C7AC2E81-AA33-6147-A317-64563A5CD6CF}" destId="{36DB0E99-A923-B948-AAB0-046A490EEB15}" srcOrd="0" destOrd="0" presId="urn:microsoft.com/office/officeart/2005/8/layout/vList2"/>
    <dgm:cxn modelId="{7D571323-4FC8-8940-A49B-C99F9AC04814}" type="presOf" srcId="{7F4112B4-FF8B-D74F-B62E-F5AED6F6067F}" destId="{BCF07276-5C5F-FD46-B2AA-2433C849DFE0}" srcOrd="0" destOrd="0" presId="urn:microsoft.com/office/officeart/2005/8/layout/vList2"/>
    <dgm:cxn modelId="{B88C522B-B7F7-D545-B934-3749E0A6348E}" type="presOf" srcId="{53D37C27-AF09-C746-8FDB-B97F28661B02}" destId="{BCF07276-5C5F-FD46-B2AA-2433C849DFE0}" srcOrd="0" destOrd="1" presId="urn:microsoft.com/office/officeart/2005/8/layout/vList2"/>
    <dgm:cxn modelId="{75931B57-34BF-6C40-B713-7074BE324539}" type="presOf" srcId="{4667A41F-E3E3-EB4C-88E9-6D0220922E46}" destId="{105A6778-3B7B-9F4D-B44A-B58C20A74093}" srcOrd="0" destOrd="0" presId="urn:microsoft.com/office/officeart/2005/8/layout/vList2"/>
    <dgm:cxn modelId="{5BB45D66-0CF2-7546-A108-E0FA1D06C82B}" type="presOf" srcId="{6928E22A-A649-4C41-AE26-8A79C13E1FF8}" destId="{91CF2F26-F40A-ED43-BE16-981C110FAC10}" srcOrd="0" destOrd="0" presId="urn:microsoft.com/office/officeart/2005/8/layout/vList2"/>
    <dgm:cxn modelId="{034C9579-C200-C447-8952-72D1A3D3DD99}" srcId="{4E4207D5-AFB7-E940-AB5B-0C37FFB74C70}" destId="{C7AC2E81-AA33-6147-A317-64563A5CD6CF}" srcOrd="1" destOrd="0" parTransId="{8096F24C-FFED-3D41-B560-63586BF9FB31}" sibTransId="{A3A389E7-7139-4F48-B5DD-FAB2E143DAF3}"/>
    <dgm:cxn modelId="{F6D8D98C-9DD7-9E40-A631-EF254584D027}" type="presOf" srcId="{22A2E1B8-3FCD-CD49-952F-33D32CE36967}" destId="{91CF2F26-F40A-ED43-BE16-981C110FAC10}" srcOrd="0" destOrd="1" presId="urn:microsoft.com/office/officeart/2005/8/layout/vList2"/>
    <dgm:cxn modelId="{3F067D96-DB0E-494F-B0B9-DA5C73DEB914}" srcId="{99C5B6CE-513D-274C-B80E-31E60BB84202}" destId="{7F4112B4-FF8B-D74F-B62E-F5AED6F6067F}" srcOrd="0" destOrd="0" parTransId="{41DCF80A-18E6-8643-B651-C4780655D871}" sibTransId="{F579709A-6413-B24E-920B-FBEE22C2418D}"/>
    <dgm:cxn modelId="{D4020CA5-E7EA-A84D-9CCC-2E3BD5E05069}" srcId="{4E4207D5-AFB7-E940-AB5B-0C37FFB74C70}" destId="{99C5B6CE-513D-274C-B80E-31E60BB84202}" srcOrd="0" destOrd="0" parTransId="{BCE101E0-1020-5C47-9644-AA30C7F28D39}" sibTransId="{CF898F02-30CE-5B4E-B60B-06DD21833941}"/>
    <dgm:cxn modelId="{26FDDFAF-E05F-8D4A-B19A-5E4313FD8E5D}" type="presOf" srcId="{012369C9-6394-624A-8813-8E2EEB1CE356}" destId="{7A978EDF-93D0-1D48-B461-FF38FD34C7D3}" srcOrd="0" destOrd="0" presId="urn:microsoft.com/office/officeart/2005/8/layout/vList2"/>
    <dgm:cxn modelId="{5D1086BA-73BD-AE45-AEBE-139000BD6D4D}" srcId="{4E4207D5-AFB7-E940-AB5B-0C37FFB74C70}" destId="{4667A41F-E3E3-EB4C-88E9-6D0220922E46}" srcOrd="2" destOrd="0" parTransId="{D645DF2D-7AC8-8941-9C9F-0437D60A6EA8}" sibTransId="{4A50073A-5184-3649-828B-DFC66754036B}"/>
    <dgm:cxn modelId="{D9BA70BE-4BC1-9142-9B89-CED3E35252B4}" srcId="{99C5B6CE-513D-274C-B80E-31E60BB84202}" destId="{53D37C27-AF09-C746-8FDB-B97F28661B02}" srcOrd="1" destOrd="0" parTransId="{A2CE6A73-CE80-6C4A-9C8E-E1A3F8EF961E}" sibTransId="{CB36A160-9A9D-A14A-8394-BFDE1815D14A}"/>
    <dgm:cxn modelId="{6870C6C3-414A-8D4C-95B5-35D58682447E}" type="presOf" srcId="{4E4207D5-AFB7-E940-AB5B-0C37FFB74C70}" destId="{A7510D43-D96A-554A-B15E-003538E21A3E}" srcOrd="0" destOrd="0" presId="urn:microsoft.com/office/officeart/2005/8/layout/vList2"/>
    <dgm:cxn modelId="{A3E12DD4-129A-894D-9225-C85272DC64F9}" srcId="{4667A41F-E3E3-EB4C-88E9-6D0220922E46}" destId="{6928E22A-A649-4C41-AE26-8A79C13E1FF8}" srcOrd="0" destOrd="0" parTransId="{7C8EBFE8-49BD-9544-A5BA-5D3CA1BE1788}" sibTransId="{C356BF49-D8ED-7B48-81F5-76E1465DB0C5}"/>
    <dgm:cxn modelId="{42AE69D7-1A65-DA44-B773-FABDEE6F1396}" type="presOf" srcId="{99C5B6CE-513D-274C-B80E-31E60BB84202}" destId="{CA1082FD-15C6-244D-8CF7-034988620C6A}" srcOrd="0" destOrd="0" presId="urn:microsoft.com/office/officeart/2005/8/layout/vList2"/>
    <dgm:cxn modelId="{8BEA29FF-0E57-FB45-84B1-4903620E7472}" srcId="{4667A41F-E3E3-EB4C-88E9-6D0220922E46}" destId="{22A2E1B8-3FCD-CD49-952F-33D32CE36967}" srcOrd="1" destOrd="0" parTransId="{0060FB95-6A11-EC49-BEFC-21221D4CA5D5}" sibTransId="{883EA754-E089-7545-89DE-168AA9412153}"/>
    <dgm:cxn modelId="{5AFA8946-A181-074F-A0F4-80C8F46E2EE3}" type="presParOf" srcId="{A7510D43-D96A-554A-B15E-003538E21A3E}" destId="{CA1082FD-15C6-244D-8CF7-034988620C6A}" srcOrd="0" destOrd="0" presId="urn:microsoft.com/office/officeart/2005/8/layout/vList2"/>
    <dgm:cxn modelId="{49EBC047-9786-9144-B5F2-8DF6A2062084}" type="presParOf" srcId="{A7510D43-D96A-554A-B15E-003538E21A3E}" destId="{BCF07276-5C5F-FD46-B2AA-2433C849DFE0}" srcOrd="1" destOrd="0" presId="urn:microsoft.com/office/officeart/2005/8/layout/vList2"/>
    <dgm:cxn modelId="{193FEC50-36A4-4E40-8551-F1D93ED8CA46}" type="presParOf" srcId="{A7510D43-D96A-554A-B15E-003538E21A3E}" destId="{36DB0E99-A923-B948-AAB0-046A490EEB15}" srcOrd="2" destOrd="0" presId="urn:microsoft.com/office/officeart/2005/8/layout/vList2"/>
    <dgm:cxn modelId="{43ED5ED4-2741-6A40-9CE2-1EC8C95A0B02}" type="presParOf" srcId="{A7510D43-D96A-554A-B15E-003538E21A3E}" destId="{7A978EDF-93D0-1D48-B461-FF38FD34C7D3}" srcOrd="3" destOrd="0" presId="urn:microsoft.com/office/officeart/2005/8/layout/vList2"/>
    <dgm:cxn modelId="{F7930DFE-FDE2-F742-9FB8-96BA96458778}" type="presParOf" srcId="{A7510D43-D96A-554A-B15E-003538E21A3E}" destId="{105A6778-3B7B-9F4D-B44A-B58C20A74093}" srcOrd="4" destOrd="0" presId="urn:microsoft.com/office/officeart/2005/8/layout/vList2"/>
    <dgm:cxn modelId="{F2BBDDA8-DC44-5748-A7AD-E52FD1589E35}" type="presParOf" srcId="{A7510D43-D96A-554A-B15E-003538E21A3E}" destId="{91CF2F26-F40A-ED43-BE16-981C110FAC10}"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53D88D-8F88-B645-B30B-086149C48329}">
      <dsp:nvSpPr>
        <dsp:cNvPr id="0" name=""/>
        <dsp:cNvSpPr/>
      </dsp:nvSpPr>
      <dsp:spPr>
        <a:xfrm>
          <a:off x="87467" y="1513"/>
          <a:ext cx="2118523" cy="10592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Performance</a:t>
          </a:r>
        </a:p>
      </dsp:txBody>
      <dsp:txXfrm>
        <a:off x="118492" y="32538"/>
        <a:ext cx="2056473" cy="997211"/>
      </dsp:txXfrm>
    </dsp:sp>
    <dsp:sp modelId="{047CCE6B-D2EE-0144-BEA9-B667D689784B}">
      <dsp:nvSpPr>
        <dsp:cNvPr id="0" name=""/>
        <dsp:cNvSpPr/>
      </dsp:nvSpPr>
      <dsp:spPr>
        <a:xfrm>
          <a:off x="299319" y="1060775"/>
          <a:ext cx="211852" cy="794446"/>
        </a:xfrm>
        <a:custGeom>
          <a:avLst/>
          <a:gdLst/>
          <a:ahLst/>
          <a:cxnLst/>
          <a:rect l="0" t="0" r="0" b="0"/>
          <a:pathLst>
            <a:path>
              <a:moveTo>
                <a:pt x="0" y="0"/>
              </a:moveTo>
              <a:lnTo>
                <a:pt x="0" y="794446"/>
              </a:lnTo>
              <a:lnTo>
                <a:pt x="211852" y="79444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ED40F6-7A56-8440-945C-171B2C71270B}">
      <dsp:nvSpPr>
        <dsp:cNvPr id="0" name=""/>
        <dsp:cNvSpPr/>
      </dsp:nvSpPr>
      <dsp:spPr>
        <a:xfrm>
          <a:off x="511172" y="1325590"/>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Latency</a:t>
          </a:r>
        </a:p>
        <a:p>
          <a:pPr marL="0" lvl="0" indent="0" algn="ctr" defTabSz="800100">
            <a:lnSpc>
              <a:spcPct val="90000"/>
            </a:lnSpc>
            <a:spcBef>
              <a:spcPct val="0"/>
            </a:spcBef>
            <a:spcAft>
              <a:spcPct val="35000"/>
            </a:spcAft>
            <a:buNone/>
          </a:pPr>
          <a:r>
            <a:rPr lang="en-GB" sz="1800" kern="1200" dirty="0"/>
            <a:t>(</a:t>
          </a:r>
          <a:r>
            <a:rPr lang="en-GB" sz="1800" kern="1200" dirty="0" err="1"/>
            <a:t>ms</a:t>
          </a:r>
          <a:r>
            <a:rPr lang="en-GB" sz="1800" kern="1200" dirty="0"/>
            <a:t>)</a:t>
          </a:r>
        </a:p>
      </dsp:txBody>
      <dsp:txXfrm>
        <a:off x="542197" y="1356615"/>
        <a:ext cx="1632768" cy="997211"/>
      </dsp:txXfrm>
    </dsp:sp>
    <dsp:sp modelId="{A1470E65-0E1A-4A4F-892C-EC2E9E955111}">
      <dsp:nvSpPr>
        <dsp:cNvPr id="0" name=""/>
        <dsp:cNvSpPr/>
      </dsp:nvSpPr>
      <dsp:spPr>
        <a:xfrm>
          <a:off x="299319" y="1060775"/>
          <a:ext cx="211852" cy="2118523"/>
        </a:xfrm>
        <a:custGeom>
          <a:avLst/>
          <a:gdLst/>
          <a:ahLst/>
          <a:cxnLst/>
          <a:rect l="0" t="0" r="0" b="0"/>
          <a:pathLst>
            <a:path>
              <a:moveTo>
                <a:pt x="0" y="0"/>
              </a:moveTo>
              <a:lnTo>
                <a:pt x="0" y="2118523"/>
              </a:lnTo>
              <a:lnTo>
                <a:pt x="211852" y="211852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5C6A37-9D79-0543-9BB5-CCA05E076F96}">
      <dsp:nvSpPr>
        <dsp:cNvPr id="0" name=""/>
        <dsp:cNvSpPr/>
      </dsp:nvSpPr>
      <dsp:spPr>
        <a:xfrm>
          <a:off x="511172" y="2649667"/>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Throughput</a:t>
          </a:r>
        </a:p>
        <a:p>
          <a:pPr marL="0" lvl="0" indent="0" algn="ctr" defTabSz="800100">
            <a:lnSpc>
              <a:spcPct val="90000"/>
            </a:lnSpc>
            <a:spcBef>
              <a:spcPct val="0"/>
            </a:spcBef>
            <a:spcAft>
              <a:spcPct val="35000"/>
            </a:spcAft>
            <a:buNone/>
          </a:pPr>
          <a:r>
            <a:rPr lang="en-GB" sz="1800" kern="1200" dirty="0"/>
            <a:t>(ops/s)</a:t>
          </a:r>
        </a:p>
      </dsp:txBody>
      <dsp:txXfrm>
        <a:off x="542197" y="2680692"/>
        <a:ext cx="1632768" cy="997211"/>
      </dsp:txXfrm>
    </dsp:sp>
    <dsp:sp modelId="{12A99B9A-7AE9-6C4D-9C88-8D5914AAD572}">
      <dsp:nvSpPr>
        <dsp:cNvPr id="0" name=""/>
        <dsp:cNvSpPr/>
      </dsp:nvSpPr>
      <dsp:spPr>
        <a:xfrm>
          <a:off x="2735621" y="1513"/>
          <a:ext cx="2118523" cy="10592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Resources</a:t>
          </a:r>
        </a:p>
      </dsp:txBody>
      <dsp:txXfrm>
        <a:off x="2766646" y="32538"/>
        <a:ext cx="2056473" cy="997211"/>
      </dsp:txXfrm>
    </dsp:sp>
    <dsp:sp modelId="{9840E7C3-7D06-CA43-821E-586EEBE99893}">
      <dsp:nvSpPr>
        <dsp:cNvPr id="0" name=""/>
        <dsp:cNvSpPr/>
      </dsp:nvSpPr>
      <dsp:spPr>
        <a:xfrm>
          <a:off x="2947474" y="1060775"/>
          <a:ext cx="211852" cy="794446"/>
        </a:xfrm>
        <a:custGeom>
          <a:avLst/>
          <a:gdLst/>
          <a:ahLst/>
          <a:cxnLst/>
          <a:rect l="0" t="0" r="0" b="0"/>
          <a:pathLst>
            <a:path>
              <a:moveTo>
                <a:pt x="0" y="0"/>
              </a:moveTo>
              <a:lnTo>
                <a:pt x="0" y="794446"/>
              </a:lnTo>
              <a:lnTo>
                <a:pt x="211852" y="79444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141987-5B60-5B43-9D2F-5203C9E80617}">
      <dsp:nvSpPr>
        <dsp:cNvPr id="0" name=""/>
        <dsp:cNvSpPr/>
      </dsp:nvSpPr>
      <dsp:spPr>
        <a:xfrm>
          <a:off x="3159326" y="1325590"/>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Memory Consumption</a:t>
          </a:r>
        </a:p>
        <a:p>
          <a:pPr marL="0" lvl="0" indent="0" algn="ctr" defTabSz="800100">
            <a:lnSpc>
              <a:spcPct val="90000"/>
            </a:lnSpc>
            <a:spcBef>
              <a:spcPct val="0"/>
            </a:spcBef>
            <a:spcAft>
              <a:spcPct val="35000"/>
            </a:spcAft>
            <a:buNone/>
          </a:pPr>
          <a:r>
            <a:rPr lang="en-GB" sz="1800" kern="1200" dirty="0"/>
            <a:t>(MB)</a:t>
          </a:r>
        </a:p>
      </dsp:txBody>
      <dsp:txXfrm>
        <a:off x="3190351" y="1356615"/>
        <a:ext cx="1632768" cy="997211"/>
      </dsp:txXfrm>
    </dsp:sp>
    <dsp:sp modelId="{401EA1BA-FD0D-384A-B28D-2A8505C24CFD}">
      <dsp:nvSpPr>
        <dsp:cNvPr id="0" name=""/>
        <dsp:cNvSpPr/>
      </dsp:nvSpPr>
      <dsp:spPr>
        <a:xfrm>
          <a:off x="2947474" y="1060775"/>
          <a:ext cx="211852" cy="2118523"/>
        </a:xfrm>
        <a:custGeom>
          <a:avLst/>
          <a:gdLst/>
          <a:ahLst/>
          <a:cxnLst/>
          <a:rect l="0" t="0" r="0" b="0"/>
          <a:pathLst>
            <a:path>
              <a:moveTo>
                <a:pt x="0" y="0"/>
              </a:moveTo>
              <a:lnTo>
                <a:pt x="0" y="2118523"/>
              </a:lnTo>
              <a:lnTo>
                <a:pt x="211852" y="211852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D579BF-23FE-E443-B241-BB0595FE32BA}">
      <dsp:nvSpPr>
        <dsp:cNvPr id="0" name=""/>
        <dsp:cNvSpPr/>
      </dsp:nvSpPr>
      <dsp:spPr>
        <a:xfrm>
          <a:off x="3159326" y="2649667"/>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CPU Load</a:t>
          </a:r>
        </a:p>
        <a:p>
          <a:pPr marL="0" lvl="0" indent="0" algn="ctr" defTabSz="800100">
            <a:lnSpc>
              <a:spcPct val="90000"/>
            </a:lnSpc>
            <a:spcBef>
              <a:spcPct val="0"/>
            </a:spcBef>
            <a:spcAft>
              <a:spcPct val="35000"/>
            </a:spcAft>
            <a:buNone/>
          </a:pPr>
          <a:r>
            <a:rPr lang="en-GB" sz="1800" kern="1200" dirty="0"/>
            <a:t>(%)</a:t>
          </a:r>
        </a:p>
      </dsp:txBody>
      <dsp:txXfrm>
        <a:off x="3190351" y="2680692"/>
        <a:ext cx="1632768" cy="9972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1082FD-15C6-244D-8CF7-034988620C6A}">
      <dsp:nvSpPr>
        <dsp:cNvPr id="0" name=""/>
        <dsp:cNvSpPr/>
      </dsp:nvSpPr>
      <dsp:spPr>
        <a:xfrm>
          <a:off x="0" y="54770"/>
          <a:ext cx="6720677"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dirty="0"/>
            <a:t>SGX</a:t>
          </a:r>
        </a:p>
      </dsp:txBody>
      <dsp:txXfrm>
        <a:off x="25759" y="80529"/>
        <a:ext cx="6669159" cy="476152"/>
      </dsp:txXfrm>
    </dsp:sp>
    <dsp:sp modelId="{BCF07276-5C5F-FD46-B2AA-2433C849DFE0}">
      <dsp:nvSpPr>
        <dsp:cNvPr id="0" name=""/>
        <dsp:cNvSpPr/>
      </dsp:nvSpPr>
      <dsp:spPr>
        <a:xfrm>
          <a:off x="0" y="582441"/>
          <a:ext cx="6720677"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SGX v2</a:t>
          </a:r>
        </a:p>
        <a:p>
          <a:pPr marL="171450" lvl="1" indent="-171450" algn="l" defTabSz="755650">
            <a:lnSpc>
              <a:spcPct val="90000"/>
            </a:lnSpc>
            <a:spcBef>
              <a:spcPct val="0"/>
            </a:spcBef>
            <a:spcAft>
              <a:spcPct val="20000"/>
            </a:spcAft>
            <a:buChar char="•"/>
          </a:pPr>
          <a:r>
            <a:rPr lang="en-GB" sz="1700" kern="1200" dirty="0">
              <a:solidFill>
                <a:schemeClr val="bg1"/>
              </a:solidFill>
            </a:rPr>
            <a:t>On-demand Remote Attestation</a:t>
          </a:r>
        </a:p>
      </dsp:txBody>
      <dsp:txXfrm>
        <a:off x="0" y="582441"/>
        <a:ext cx="6720677" cy="592020"/>
      </dsp:txXfrm>
    </dsp:sp>
    <dsp:sp modelId="{36DB0E99-A923-B948-AAB0-046A490EEB15}">
      <dsp:nvSpPr>
        <dsp:cNvPr id="0" name=""/>
        <dsp:cNvSpPr/>
      </dsp:nvSpPr>
      <dsp:spPr>
        <a:xfrm>
          <a:off x="0" y="1174461"/>
          <a:ext cx="6720677"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dirty="0"/>
            <a:t>Redis</a:t>
          </a:r>
        </a:p>
      </dsp:txBody>
      <dsp:txXfrm>
        <a:off x="25759" y="1200220"/>
        <a:ext cx="6669159" cy="476152"/>
      </dsp:txXfrm>
    </dsp:sp>
    <dsp:sp modelId="{7A978EDF-93D0-1D48-B461-FF38FD34C7D3}">
      <dsp:nvSpPr>
        <dsp:cNvPr id="0" name=""/>
        <dsp:cNvSpPr/>
      </dsp:nvSpPr>
      <dsp:spPr>
        <a:xfrm>
          <a:off x="0" y="1702131"/>
          <a:ext cx="6720677"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Secure Disk Persistence</a:t>
          </a:r>
        </a:p>
      </dsp:txBody>
      <dsp:txXfrm>
        <a:off x="0" y="1702131"/>
        <a:ext cx="6720677" cy="364320"/>
      </dsp:txXfrm>
    </dsp:sp>
    <dsp:sp modelId="{105A6778-3B7B-9F4D-B44A-B58C20A74093}">
      <dsp:nvSpPr>
        <dsp:cNvPr id="0" name=""/>
        <dsp:cNvSpPr/>
      </dsp:nvSpPr>
      <dsp:spPr>
        <a:xfrm>
          <a:off x="0" y="2066451"/>
          <a:ext cx="6720677"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dirty="0"/>
            <a:t>Proxy</a:t>
          </a:r>
        </a:p>
      </dsp:txBody>
      <dsp:txXfrm>
        <a:off x="25759" y="2092210"/>
        <a:ext cx="6669159" cy="476152"/>
      </dsp:txXfrm>
    </dsp:sp>
    <dsp:sp modelId="{91CF2F26-F40A-ED43-BE16-981C110FAC10}">
      <dsp:nvSpPr>
        <dsp:cNvPr id="0" name=""/>
        <dsp:cNvSpPr/>
      </dsp:nvSpPr>
      <dsp:spPr>
        <a:xfrm>
          <a:off x="0" y="2594121"/>
          <a:ext cx="6720677"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Replication</a:t>
          </a:r>
        </a:p>
        <a:p>
          <a:pPr marL="171450" lvl="1" indent="-171450" algn="l" defTabSz="755650">
            <a:lnSpc>
              <a:spcPct val="90000"/>
            </a:lnSpc>
            <a:spcBef>
              <a:spcPct val="0"/>
            </a:spcBef>
            <a:spcAft>
              <a:spcPct val="20000"/>
            </a:spcAft>
            <a:buChar char="•"/>
          </a:pPr>
          <a:r>
            <a:rPr lang="en-GB" sz="1700" kern="1200" dirty="0">
              <a:solidFill>
                <a:schemeClr val="bg1"/>
              </a:solidFill>
            </a:rPr>
            <a:t>Multi-User/Tenant Support</a:t>
          </a:r>
        </a:p>
      </dsp:txBody>
      <dsp:txXfrm>
        <a:off x="0" y="2594121"/>
        <a:ext cx="6720677" cy="5920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BA216B-EAE1-D847-836A-2C9AAD0CA17E}" type="datetimeFigureOut">
              <a:rPr lang="en-PT" smtClean="0"/>
              <a:t>11/02/2021</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617106-10B5-934B-B33E-01729AEAC530}" type="slidenum">
              <a:rPr lang="en-PT" smtClean="0"/>
              <a:t>‹#›</a:t>
            </a:fld>
            <a:endParaRPr lang="en-PT"/>
          </a:p>
        </p:txBody>
      </p:sp>
    </p:spTree>
    <p:extLst>
      <p:ext uri="{BB962C8B-B14F-4D97-AF65-F5344CB8AC3E}">
        <p14:creationId xmlns:p14="http://schemas.microsoft.com/office/powerpoint/2010/main" val="2745430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Boa tarde a todos, Dr João Moura Pires, Dr Pedro Inácio, Dr Henrique Domingos, vou então dar inicio à apresentação da minha dissertação entitulada de A Trusted and Privacy-Enhanced In-Memory Data Store ou, um Sistema de Armazenamento Confiavél, de dados mantidos em Memória.</a:t>
            </a:r>
          </a:p>
        </p:txBody>
      </p:sp>
      <p:sp>
        <p:nvSpPr>
          <p:cNvPr id="4" name="Slide Number Placeholder 3"/>
          <p:cNvSpPr>
            <a:spLocks noGrp="1"/>
          </p:cNvSpPr>
          <p:nvPr>
            <p:ph type="sldNum" sz="quarter" idx="5"/>
          </p:nvPr>
        </p:nvSpPr>
        <p:spPr/>
        <p:txBody>
          <a:bodyPr/>
          <a:lstStyle/>
          <a:p>
            <a:fld id="{CE617106-10B5-934B-B33E-01729AEAC530}" type="slidenum">
              <a:rPr lang="en-PT" smtClean="0"/>
              <a:t>1</a:t>
            </a:fld>
            <a:endParaRPr lang="en-PT"/>
          </a:p>
        </p:txBody>
      </p:sp>
    </p:spTree>
    <p:extLst>
      <p:ext uri="{BB962C8B-B14F-4D97-AF65-F5344CB8AC3E}">
        <p14:creationId xmlns:p14="http://schemas.microsoft.com/office/powerpoint/2010/main" val="3522042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Identificado o modelo de adversário podemos então enumerar os grandes problemas da tese:</a:t>
            </a:r>
          </a:p>
          <a:p>
            <a:endParaRPr lang="en-PT" dirty="0"/>
          </a:p>
          <a:p>
            <a:r>
              <a:rPr lang="en-PT" dirty="0"/>
              <a:t>1. As aplicações correm em memória remota, não protegida, e sobre dados não cifrados.</a:t>
            </a:r>
          </a:p>
          <a:p>
            <a:endParaRPr lang="en-PT" dirty="0"/>
          </a:p>
          <a:p>
            <a:r>
              <a:rPr lang="en-PT" dirty="0"/>
              <a:t>2. As aplicações não tem isolamento necessário, e o processamento pode ser interferido por outro código ou processo, no sistema,</a:t>
            </a:r>
          </a:p>
          <a:p>
            <a:endParaRPr lang="en-PT" dirty="0"/>
          </a:p>
          <a:p>
            <a:r>
              <a:rPr lang="en-PT" dirty="0"/>
              <a:t>3. O software e hardware não é atestado, correndo o risco de estar a executar código, que até pode parecer correcto, mas é no fundo ehh, código malicioso.</a:t>
            </a:r>
          </a:p>
        </p:txBody>
      </p:sp>
      <p:sp>
        <p:nvSpPr>
          <p:cNvPr id="4" name="Slide Number Placeholder 3"/>
          <p:cNvSpPr>
            <a:spLocks noGrp="1"/>
          </p:cNvSpPr>
          <p:nvPr>
            <p:ph type="sldNum" sz="quarter" idx="5"/>
          </p:nvPr>
        </p:nvSpPr>
        <p:spPr/>
        <p:txBody>
          <a:bodyPr/>
          <a:lstStyle/>
          <a:p>
            <a:fld id="{CE617106-10B5-934B-B33E-01729AEAC530}" type="slidenum">
              <a:rPr lang="en-PT" smtClean="0"/>
              <a:t>10</a:t>
            </a:fld>
            <a:endParaRPr lang="en-PT"/>
          </a:p>
        </p:txBody>
      </p:sp>
    </p:spTree>
    <p:extLst>
      <p:ext uri="{BB962C8B-B14F-4D97-AF65-F5344CB8AC3E}">
        <p14:creationId xmlns:p14="http://schemas.microsoft.com/office/powerpoint/2010/main" val="504020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1" dirty="0"/>
              <a:t>8º minute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PT" b="0" dirty="0"/>
              <a:t>E assim definimos que as contribuições desta dissertação serão a implementação de um sistema de armazenamento seguro e confidencial, com o objetivo de correr uma aplicação do tipo chave valor, em ambiente </a:t>
            </a:r>
            <a:r>
              <a:rPr lang="pt-PT" b="0" dirty="0" err="1"/>
              <a:t>cloud</a:t>
            </a:r>
            <a:r>
              <a:rPr lang="pt-PT" b="0" dirty="0"/>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PT"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PT" b="0" dirty="0"/>
              <a:t>Produzir um relatório de analise da solução para determinar a sua validade.</a:t>
            </a:r>
          </a:p>
        </p:txBody>
      </p:sp>
      <p:sp>
        <p:nvSpPr>
          <p:cNvPr id="4" name="Slide Number Placeholder 3"/>
          <p:cNvSpPr>
            <a:spLocks noGrp="1"/>
          </p:cNvSpPr>
          <p:nvPr>
            <p:ph type="sldNum" sz="quarter" idx="5"/>
          </p:nvPr>
        </p:nvSpPr>
        <p:spPr/>
        <p:txBody>
          <a:bodyPr/>
          <a:lstStyle/>
          <a:p>
            <a:fld id="{CE617106-10B5-934B-B33E-01729AEAC530}" type="slidenum">
              <a:rPr lang="en-PT" smtClean="0"/>
              <a:t>11</a:t>
            </a:fld>
            <a:endParaRPr lang="en-PT"/>
          </a:p>
        </p:txBody>
      </p:sp>
    </p:spTree>
    <p:extLst>
      <p:ext uri="{BB962C8B-B14F-4D97-AF65-F5344CB8AC3E}">
        <p14:creationId xmlns:p14="http://schemas.microsoft.com/office/powerpoint/2010/main" val="391915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12</a:t>
            </a:fld>
            <a:endParaRPr lang="en-PT"/>
          </a:p>
        </p:txBody>
      </p:sp>
    </p:spTree>
    <p:extLst>
      <p:ext uri="{BB962C8B-B14F-4D97-AF65-F5344CB8AC3E}">
        <p14:creationId xmlns:p14="http://schemas.microsoft.com/office/powerpoint/2010/main" val="638980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Sendo assim, a solução proposta passa por introduzir um componete fisico que poderá dar garantias de confiança. O TEE, ou Ambiente de Execução Confiavél, é uma tecnologia que pretende isolar blocos de código sensiveis, e corre-los de forma segura e atestável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A aplicação carrega blocos de código para dentro do processador.</a:t>
            </a:r>
            <a:r>
              <a:rPr lang="en-PT" b="1" dirty="0"/>
              <a:t> </a:t>
            </a:r>
            <a:r>
              <a:rPr lang="en-PT" b="0" dirty="0"/>
              <a:t>Esta secção de memoria protegida está isolada do resto dos componentes do sistema, e não pode ser vista ou modificada depois de ser inicializada. Código carregado pode tambem ser atestado remotamente, para dar guarantias ao utilizador que este mantem a integridade desejada.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T"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b="0" dirty="0"/>
              <a:t>No entanto existem algumas limitações. Por um lado, devido ao forte isolamento, código carregado tem dificuldades em comunicar com o exterior. Por outro, estas secções de memoria protegida tem também tamanhos limitadas, normalmente 64 ou 128MB. Estas limitações podem ser ultrapassadas, mas impoem uma grande penalização de desempenho da solução.</a:t>
            </a:r>
          </a:p>
          <a:p>
            <a:endParaRPr lang="en-PT" dirty="0"/>
          </a:p>
          <a:p>
            <a:r>
              <a:rPr lang="en-PT" dirty="0"/>
              <a:t>Para ajudar com a integração da aplicação neste ambiente seguro, damos uso a uma biblioteca de abstração. Estas bibliotecas ajuda a executar aplicações completas e não modificadas dentro do ambiente seguro, em vez de pequenos blocos de codigo.</a:t>
            </a:r>
          </a:p>
        </p:txBody>
      </p:sp>
      <p:sp>
        <p:nvSpPr>
          <p:cNvPr id="4" name="Slide Number Placeholder 3"/>
          <p:cNvSpPr>
            <a:spLocks noGrp="1"/>
          </p:cNvSpPr>
          <p:nvPr>
            <p:ph type="sldNum" sz="quarter" idx="5"/>
          </p:nvPr>
        </p:nvSpPr>
        <p:spPr/>
        <p:txBody>
          <a:bodyPr/>
          <a:lstStyle/>
          <a:p>
            <a:fld id="{CE617106-10B5-934B-B33E-01729AEAC530}" type="slidenum">
              <a:rPr lang="en-PT" smtClean="0"/>
              <a:t>13</a:t>
            </a:fld>
            <a:endParaRPr lang="en-PT"/>
          </a:p>
        </p:txBody>
      </p:sp>
    </p:spTree>
    <p:extLst>
      <p:ext uri="{BB962C8B-B14F-4D97-AF65-F5344CB8AC3E}">
        <p14:creationId xmlns:p14="http://schemas.microsoft.com/office/powerpoint/2010/main" val="1207107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Olhando um pouco para a arquitetura do sistema, este slide representa uma pilha de componentes de um sistema de cloud normal, onde em cima do hardware corre um hipervisor, onde pode correr varios sistemas operativos. Devido a sua flexibilidade, e agilidade de desenvolvimento, tem subido a popularidade de aplicações a correr dentro de contentores.</a:t>
            </a:r>
          </a:p>
          <a:p>
            <a:endParaRPr lang="en-PT" dirty="0"/>
          </a:p>
          <a:p>
            <a:r>
              <a:rPr lang="en-PT" dirty="0"/>
              <a:t>Mas onde entram os componentes seguros?</a:t>
            </a:r>
          </a:p>
        </p:txBody>
      </p:sp>
      <p:sp>
        <p:nvSpPr>
          <p:cNvPr id="4" name="Slide Number Placeholder 3"/>
          <p:cNvSpPr>
            <a:spLocks noGrp="1"/>
          </p:cNvSpPr>
          <p:nvPr>
            <p:ph type="sldNum" sz="quarter" idx="5"/>
          </p:nvPr>
        </p:nvSpPr>
        <p:spPr/>
        <p:txBody>
          <a:bodyPr/>
          <a:lstStyle/>
          <a:p>
            <a:fld id="{CE617106-10B5-934B-B33E-01729AEAC530}" type="slidenum">
              <a:rPr lang="en-PT" smtClean="0"/>
              <a:t>14</a:t>
            </a:fld>
            <a:endParaRPr lang="en-PT"/>
          </a:p>
        </p:txBody>
      </p:sp>
    </p:spTree>
    <p:extLst>
      <p:ext uri="{BB962C8B-B14F-4D97-AF65-F5344CB8AC3E}">
        <p14:creationId xmlns:p14="http://schemas.microsoft.com/office/powerpoint/2010/main" val="953604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Comecamos por introduzir um processdor na camada de hardware capaz de implementar um ambiente de execução seguro. Para ajudar com integração, as bibliotecas de abtsração são colocadas por baixo da aplicação, pois vai encapsular aplicação num contentor.</a:t>
            </a:r>
          </a:p>
        </p:txBody>
      </p:sp>
      <p:sp>
        <p:nvSpPr>
          <p:cNvPr id="4" name="Slide Number Placeholder 3"/>
          <p:cNvSpPr>
            <a:spLocks noGrp="1"/>
          </p:cNvSpPr>
          <p:nvPr>
            <p:ph type="sldNum" sz="quarter" idx="5"/>
          </p:nvPr>
        </p:nvSpPr>
        <p:spPr/>
        <p:txBody>
          <a:bodyPr/>
          <a:lstStyle/>
          <a:p>
            <a:fld id="{CE617106-10B5-934B-B33E-01729AEAC530}" type="slidenum">
              <a:rPr lang="en-PT" smtClean="0"/>
              <a:t>15</a:t>
            </a:fld>
            <a:endParaRPr lang="en-PT"/>
          </a:p>
        </p:txBody>
      </p:sp>
    </p:spTree>
    <p:extLst>
      <p:ext uri="{BB962C8B-B14F-4D97-AF65-F5344CB8AC3E}">
        <p14:creationId xmlns:p14="http://schemas.microsoft.com/office/powerpoint/2010/main" val="2331970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Utilizando os stacks anteriores este é modelo de sistema da tese. Começamos com um utilizador que se autentica com um servidor de autenticação externo, cuja segurança estar fora do escopo desta tese. O utilizador autenticado faz então operações contra o proxy. Este proxy serve como ponto unico de entrada do sistema.</a:t>
            </a:r>
          </a:p>
          <a:p>
            <a:endParaRPr lang="en-PT" dirty="0"/>
          </a:p>
          <a:p>
            <a:r>
              <a:rPr lang="en-PT" dirty="0"/>
              <a:t>O proxy garante a autenticidade do utilizador e respectivas permissoes e comunica com dois tipos de armazenamento, um que correr em ambiente seguro, e outro que corre fora em memoria desprotegida.</a:t>
            </a:r>
          </a:p>
          <a:p>
            <a:endParaRPr lang="en-PT" dirty="0"/>
          </a:p>
          <a:p>
            <a:r>
              <a:rPr lang="en-PT" dirty="0"/>
              <a:t>O serviço de atestção comunica [click] com os ambientes de execução protegidos e vai ajudar na atestação do codigo.</a:t>
            </a:r>
          </a:p>
          <a:p>
            <a:endParaRPr lang="en-PT" dirty="0"/>
          </a:p>
          <a:p>
            <a:r>
              <a:rPr lang="en-PT" dirty="0"/>
              <a:t>Entrando agora em mais detalhe no modelo, e focando no proxy,</a:t>
            </a:r>
          </a:p>
        </p:txBody>
      </p:sp>
      <p:sp>
        <p:nvSpPr>
          <p:cNvPr id="4" name="Slide Number Placeholder 3"/>
          <p:cNvSpPr>
            <a:spLocks noGrp="1"/>
          </p:cNvSpPr>
          <p:nvPr>
            <p:ph type="sldNum" sz="quarter" idx="5"/>
          </p:nvPr>
        </p:nvSpPr>
        <p:spPr/>
        <p:txBody>
          <a:bodyPr/>
          <a:lstStyle/>
          <a:p>
            <a:fld id="{CE617106-10B5-934B-B33E-01729AEAC530}" type="slidenum">
              <a:rPr lang="en-PT" smtClean="0"/>
              <a:t>16</a:t>
            </a:fld>
            <a:endParaRPr lang="en-PT"/>
          </a:p>
        </p:txBody>
      </p:sp>
    </p:spTree>
    <p:extLst>
      <p:ext uri="{BB962C8B-B14F-4D97-AF65-F5344CB8AC3E}">
        <p14:creationId xmlns:p14="http://schemas.microsoft.com/office/powerpoint/2010/main" val="3606262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Como indica a figura, o proxy realiza à entrada as verificações de permissoes à entrada e comunica então com os dois tipos de sistemas de armazenamento.</a:t>
            </a:r>
          </a:p>
          <a:p>
            <a:endParaRPr lang="en-PT" dirty="0"/>
          </a:p>
          <a:p>
            <a:r>
              <a:rPr lang="en-PT" dirty="0"/>
              <a:t>Como visto anteriormente, a confidencialidade e integridade de dados em ambiente confiavel é garantida pelo proprio processador pelo que o proxy apenas encaminha os pedidos ao sistema de armazenamento. </a:t>
            </a:r>
          </a:p>
          <a:p>
            <a:endParaRPr lang="en-PT" dirty="0"/>
          </a:p>
          <a:p>
            <a:r>
              <a:rPr lang="en-PT" dirty="0"/>
              <a:t>Por outro lado, ao correr em memória não protegida, a confidencialidade dos dados tem de ser garantida de outra forma, e é por isso que antes da comunicação com o sistema de armazenamento, os dados passam por um serviço de cifra, de maneira a não serem expostos de forma não cifrada em memoria.</a:t>
            </a:r>
          </a:p>
        </p:txBody>
      </p:sp>
      <p:sp>
        <p:nvSpPr>
          <p:cNvPr id="4" name="Slide Number Placeholder 3"/>
          <p:cNvSpPr>
            <a:spLocks noGrp="1"/>
          </p:cNvSpPr>
          <p:nvPr>
            <p:ph type="sldNum" sz="quarter" idx="5"/>
          </p:nvPr>
        </p:nvSpPr>
        <p:spPr/>
        <p:txBody>
          <a:bodyPr/>
          <a:lstStyle/>
          <a:p>
            <a:fld id="{CE617106-10B5-934B-B33E-01729AEAC530}" type="slidenum">
              <a:rPr lang="en-PT" smtClean="0"/>
              <a:t>17</a:t>
            </a:fld>
            <a:endParaRPr lang="en-PT"/>
          </a:p>
        </p:txBody>
      </p:sp>
    </p:spTree>
    <p:extLst>
      <p:ext uri="{BB962C8B-B14F-4D97-AF65-F5344CB8AC3E}">
        <p14:creationId xmlns:p14="http://schemas.microsoft.com/office/powerpoint/2010/main" val="2967452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Como podemos ver, a permanencia de dados em ambiente confiavel pode ser feita em formato não cifrado, pois a memoria está protegida pelo processador, mas do outro lado, a cifra tem de ser executada.</a:t>
            </a:r>
          </a:p>
          <a:p>
            <a:endParaRPr lang="en-PT" dirty="0"/>
          </a:p>
          <a:p>
            <a:r>
              <a:rPr lang="en-PT" dirty="0"/>
              <a:t>Mas então porque esta divisão de memoria? Esta divisão serve para combater os problemas de desempenho relacionados com a curta e limitada memória dos ambientes de execução confiaveis.</a:t>
            </a:r>
          </a:p>
          <a:p>
            <a:endParaRPr lang="en-PT" dirty="0"/>
          </a:p>
          <a:p>
            <a:r>
              <a:rPr lang="en-PT" dirty="0"/>
              <a:t>Ainda, para melhorar a segurança da solução em memoria não protegida fazemos tambem a utilização de cifras homomorficas. </a:t>
            </a:r>
          </a:p>
        </p:txBody>
      </p:sp>
      <p:sp>
        <p:nvSpPr>
          <p:cNvPr id="4" name="Slide Number Placeholder 3"/>
          <p:cNvSpPr>
            <a:spLocks noGrp="1"/>
          </p:cNvSpPr>
          <p:nvPr>
            <p:ph type="sldNum" sz="quarter" idx="5"/>
          </p:nvPr>
        </p:nvSpPr>
        <p:spPr/>
        <p:txBody>
          <a:bodyPr/>
          <a:lstStyle/>
          <a:p>
            <a:fld id="{CE617106-10B5-934B-B33E-01729AEAC530}" type="slidenum">
              <a:rPr lang="en-PT" smtClean="0"/>
              <a:t>18</a:t>
            </a:fld>
            <a:endParaRPr lang="en-PT"/>
          </a:p>
        </p:txBody>
      </p:sp>
    </p:spTree>
    <p:extLst>
      <p:ext uri="{BB962C8B-B14F-4D97-AF65-F5344CB8AC3E}">
        <p14:creationId xmlns:p14="http://schemas.microsoft.com/office/powerpoint/2010/main" val="1513936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Estas cifras possibilitam a execução de operações sobre dados cifrados. E embora possa tornar o processo mais lento e os tamanhos das bases de dados maiores, tem a grande vantage de nuncar expor ou processar dados na sua forma não cifrada.</a:t>
            </a:r>
          </a:p>
          <a:p>
            <a:endParaRPr lang="en-PT" dirty="0"/>
          </a:p>
          <a:p>
            <a:r>
              <a:rPr lang="en-PT" dirty="0"/>
              <a:t>Relembrando um dos problemas da tese, os dados não podem ser armazenados nem processados no seu formato não cifrado, e a cifra homomorfica ajuda a mitigar esse problema.</a:t>
            </a:r>
          </a:p>
        </p:txBody>
      </p:sp>
      <p:sp>
        <p:nvSpPr>
          <p:cNvPr id="4" name="Slide Number Placeholder 3"/>
          <p:cNvSpPr>
            <a:spLocks noGrp="1"/>
          </p:cNvSpPr>
          <p:nvPr>
            <p:ph type="sldNum" sz="quarter" idx="5"/>
          </p:nvPr>
        </p:nvSpPr>
        <p:spPr/>
        <p:txBody>
          <a:bodyPr/>
          <a:lstStyle/>
          <a:p>
            <a:fld id="{CE617106-10B5-934B-B33E-01729AEAC530}" type="slidenum">
              <a:rPr lang="en-PT" smtClean="0"/>
              <a:t>19</a:t>
            </a:fld>
            <a:endParaRPr lang="en-PT"/>
          </a:p>
        </p:txBody>
      </p:sp>
    </p:spTree>
    <p:extLst>
      <p:ext uri="{BB962C8B-B14F-4D97-AF65-F5344CB8AC3E}">
        <p14:creationId xmlns:p14="http://schemas.microsoft.com/office/powerpoint/2010/main" val="3396568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 dissertação vai seguir o seguinte indice, começando por introduzir o contexto da tese, os seus principais problemas e as devidas contribuições.</a:t>
            </a:r>
          </a:p>
          <a:p>
            <a:r>
              <a:rPr lang="en-PT" dirty="0"/>
              <a:t>Em segundo lugar apresentarei a solução propposta, o seu modelo de sistema e implementação do prototipo, seguido da sua avaliação experimental.</a:t>
            </a:r>
          </a:p>
          <a:p>
            <a:r>
              <a:rPr lang="en-PT" dirty="0"/>
              <a:t>Concluimos então com algumas notas finais e tambem algum trabalho que poderá vir a ser realizado no futuro.</a:t>
            </a:r>
          </a:p>
        </p:txBody>
      </p:sp>
      <p:sp>
        <p:nvSpPr>
          <p:cNvPr id="4" name="Slide Number Placeholder 3"/>
          <p:cNvSpPr>
            <a:spLocks noGrp="1"/>
          </p:cNvSpPr>
          <p:nvPr>
            <p:ph type="sldNum" sz="quarter" idx="5"/>
          </p:nvPr>
        </p:nvSpPr>
        <p:spPr/>
        <p:txBody>
          <a:bodyPr/>
          <a:lstStyle/>
          <a:p>
            <a:fld id="{CE617106-10B5-934B-B33E-01729AEAC530}" type="slidenum">
              <a:rPr lang="en-PT" smtClean="0"/>
              <a:t>2</a:t>
            </a:fld>
            <a:endParaRPr lang="en-PT"/>
          </a:p>
        </p:txBody>
      </p:sp>
    </p:spTree>
    <p:extLst>
      <p:ext uri="{BB962C8B-B14F-4D97-AF65-F5344CB8AC3E}">
        <p14:creationId xmlns:p14="http://schemas.microsoft.com/office/powerpoint/2010/main" val="2834367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pt-PT" dirty="0"/>
              <a:t>O sistema de atestação implementado é uma execução que confirma o estado da aplicação quando esta inicializa e para isso são precisos os componentes LAS, o serviço de atestação local que é sempre agrupado com a aplicação e um serviço de atestação externo, o CAS.</a:t>
            </a:r>
          </a:p>
          <a:p>
            <a:pPr marL="0" indent="0">
              <a:buFont typeface="Arial" panose="020B0604020202020204" pitchFamily="34" charset="0"/>
              <a:buNone/>
            </a:pPr>
            <a:endParaRPr lang="pt-PT" dirty="0"/>
          </a:p>
          <a:p>
            <a:pPr marL="0" indent="0">
              <a:buFont typeface="Arial" panose="020B0604020202020204" pitchFamily="34" charset="0"/>
              <a:buNone/>
            </a:pPr>
            <a:r>
              <a:rPr lang="pt-PT" dirty="0"/>
              <a:t>Para começar, a serviço de atestação externo é pré configurado com a estado correto da aplicação ou desejado [</a:t>
            </a:r>
            <a:r>
              <a:rPr lang="pt-PT" dirty="0" err="1"/>
              <a:t>click</a:t>
            </a:r>
            <a:r>
              <a:rPr lang="pt-PT" dirty="0"/>
              <a:t>], como podemos ver em baixo.</a:t>
            </a:r>
          </a:p>
          <a:p>
            <a:pPr marL="0" indent="0">
              <a:buFont typeface="Arial" panose="020B0604020202020204" pitchFamily="34" charset="0"/>
              <a:buNone/>
            </a:pPr>
            <a:endParaRPr lang="pt-PT" dirty="0"/>
          </a:p>
          <a:p>
            <a:pPr marL="0" indent="0">
              <a:buFont typeface="Arial" panose="020B0604020202020204" pitchFamily="34" charset="0"/>
              <a:buNone/>
            </a:pPr>
            <a:r>
              <a:rPr lang="pt-PT" dirty="0"/>
              <a:t>Seguidamente, o serviço local comunica com a aplicação e gera um relatório com toda a informação sobre o estado atual. [</a:t>
            </a:r>
            <a:r>
              <a:rPr lang="pt-PT" dirty="0" err="1"/>
              <a:t>click</a:t>
            </a:r>
            <a:r>
              <a:rPr lang="pt-PT" dirty="0"/>
              <a:t>]. Este relatório é assinado [</a:t>
            </a:r>
            <a:r>
              <a:rPr lang="pt-PT" dirty="0" err="1"/>
              <a:t>click</a:t>
            </a:r>
            <a:r>
              <a:rPr lang="pt-PT" dirty="0"/>
              <a:t>] e enviado para o serviço externo [</a:t>
            </a:r>
            <a:r>
              <a:rPr lang="pt-PT" dirty="0" err="1"/>
              <a:t>click</a:t>
            </a:r>
            <a:r>
              <a:rPr lang="pt-PT" dirty="0"/>
              <a:t>], que verifica a assinatura do mesmo [</a:t>
            </a:r>
            <a:r>
              <a:rPr lang="pt-PT" dirty="0" err="1"/>
              <a:t>click</a:t>
            </a:r>
            <a:r>
              <a:rPr lang="pt-PT" dirty="0"/>
              <a:t>] e prossegue em comparar o estado atual com a estado correto e desejado do sistema. </a:t>
            </a:r>
          </a:p>
          <a:p>
            <a:pPr marL="0" indent="0">
              <a:buFont typeface="Arial" panose="020B0604020202020204" pitchFamily="34" charset="0"/>
              <a:buNone/>
            </a:pPr>
            <a:endParaRPr lang="pt-PT" dirty="0"/>
          </a:p>
          <a:p>
            <a:pPr marL="0" indent="0">
              <a:buFont typeface="Arial" panose="020B0604020202020204" pitchFamily="34" charset="0"/>
              <a:buNone/>
            </a:pPr>
            <a:r>
              <a:rPr lang="pt-PT" dirty="0"/>
              <a:t>Com esta execução conseguimos verificar se o estado do sistema aquando a sua inicialização, é o estado correto e pretendido pelo cliente. Caso negativo, a atestação falha e a aplicação não inicializa.</a:t>
            </a:r>
          </a:p>
          <a:p>
            <a:pPr marL="0" indent="0">
              <a:buFont typeface="Arial" panose="020B0604020202020204" pitchFamily="34" charset="0"/>
              <a:buNone/>
            </a:pPr>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20</a:t>
            </a:fld>
            <a:endParaRPr lang="en-PT"/>
          </a:p>
        </p:txBody>
      </p:sp>
    </p:spTree>
    <p:extLst>
      <p:ext uri="{BB962C8B-B14F-4D97-AF65-F5344CB8AC3E}">
        <p14:creationId xmlns:p14="http://schemas.microsoft.com/office/powerpoint/2010/main" val="2579337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Relembrando o stack seguro em cloud, podemos agora substituir os componentes pelas respectivas tecnologias utilizadas no prototipo.</a:t>
            </a:r>
          </a:p>
        </p:txBody>
      </p:sp>
      <p:sp>
        <p:nvSpPr>
          <p:cNvPr id="4" name="Slide Number Placeholder 3"/>
          <p:cNvSpPr>
            <a:spLocks noGrp="1"/>
          </p:cNvSpPr>
          <p:nvPr>
            <p:ph type="sldNum" sz="quarter" idx="5"/>
          </p:nvPr>
        </p:nvSpPr>
        <p:spPr/>
        <p:txBody>
          <a:bodyPr/>
          <a:lstStyle/>
          <a:p>
            <a:fld id="{CE617106-10B5-934B-B33E-01729AEAC530}" type="slidenum">
              <a:rPr lang="en-PT" smtClean="0"/>
              <a:t>21</a:t>
            </a:fld>
            <a:endParaRPr lang="en-PT"/>
          </a:p>
        </p:txBody>
      </p:sp>
    </p:spTree>
    <p:extLst>
      <p:ext uri="{BB962C8B-B14F-4D97-AF65-F5344CB8AC3E}">
        <p14:creationId xmlns:p14="http://schemas.microsoft.com/office/powerpoint/2010/main" val="2871510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 aplicação testada é o Redis versão 6, acompanhado de um sistema de atestação implementado em c++. Como tecnologia de abstração, foi utilizado o SCONE, para ajudar com a integração do Redis não modificado. As aplicações correm em contentores docker sobre um sistema operativo ubuntu 18.04, confiando no processor Intel SGX para implementar os ambientes de execução confiaveis.</a:t>
            </a:r>
          </a:p>
        </p:txBody>
      </p:sp>
      <p:sp>
        <p:nvSpPr>
          <p:cNvPr id="4" name="Slide Number Placeholder 3"/>
          <p:cNvSpPr>
            <a:spLocks noGrp="1"/>
          </p:cNvSpPr>
          <p:nvPr>
            <p:ph type="sldNum" sz="quarter" idx="5"/>
          </p:nvPr>
        </p:nvSpPr>
        <p:spPr/>
        <p:txBody>
          <a:bodyPr/>
          <a:lstStyle/>
          <a:p>
            <a:fld id="{CE617106-10B5-934B-B33E-01729AEAC530}" type="slidenum">
              <a:rPr lang="en-PT" smtClean="0"/>
              <a:t>22</a:t>
            </a:fld>
            <a:endParaRPr lang="en-PT"/>
          </a:p>
        </p:txBody>
      </p:sp>
    </p:spTree>
    <p:extLst>
      <p:ext uri="{BB962C8B-B14F-4D97-AF65-F5344CB8AC3E}">
        <p14:creationId xmlns:p14="http://schemas.microsoft.com/office/powerpoint/2010/main" val="3488298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O proxy partilha as memas camadas mais baixas, com exceção da parte aplicacional, onde foi implementada um servidor web em koltin, utilizando a framework spring boot. O mesmo para o serviço de atestação local, também implementado em koltin.</a:t>
            </a:r>
          </a:p>
        </p:txBody>
      </p:sp>
      <p:sp>
        <p:nvSpPr>
          <p:cNvPr id="4" name="Slide Number Placeholder 3"/>
          <p:cNvSpPr>
            <a:spLocks noGrp="1"/>
          </p:cNvSpPr>
          <p:nvPr>
            <p:ph type="sldNum" sz="quarter" idx="5"/>
          </p:nvPr>
        </p:nvSpPr>
        <p:spPr/>
        <p:txBody>
          <a:bodyPr/>
          <a:lstStyle/>
          <a:p>
            <a:fld id="{CE617106-10B5-934B-B33E-01729AEAC530}" type="slidenum">
              <a:rPr lang="en-PT" smtClean="0"/>
              <a:t>23</a:t>
            </a:fld>
            <a:endParaRPr lang="en-PT"/>
          </a:p>
        </p:txBody>
      </p:sp>
    </p:spTree>
    <p:extLst>
      <p:ext uri="{BB962C8B-B14F-4D97-AF65-F5344CB8AC3E}">
        <p14:creationId xmlns:p14="http://schemas.microsoft.com/office/powerpoint/2010/main" val="3560633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Para </a:t>
            </a:r>
            <a:r>
              <a:rPr lang="en-GB" dirty="0" err="1">
                <a:solidFill>
                  <a:schemeClr val="bg1"/>
                </a:solidFill>
              </a:rPr>
              <a:t>os</a:t>
            </a:r>
            <a:r>
              <a:rPr lang="en-GB" dirty="0">
                <a:solidFill>
                  <a:schemeClr val="bg1"/>
                </a:solidFill>
              </a:rPr>
              <a:t> </a:t>
            </a:r>
            <a:r>
              <a:rPr lang="en-GB" dirty="0" err="1">
                <a:solidFill>
                  <a:schemeClr val="bg1"/>
                </a:solidFill>
              </a:rPr>
              <a:t>componentes</a:t>
            </a:r>
            <a:r>
              <a:rPr lang="en-GB" dirty="0">
                <a:solidFill>
                  <a:schemeClr val="bg1"/>
                </a:solidFill>
              </a:rPr>
              <a:t> </a:t>
            </a:r>
            <a:r>
              <a:rPr lang="en-GB" dirty="0" err="1">
                <a:solidFill>
                  <a:schemeClr val="bg1"/>
                </a:solidFill>
              </a:rPr>
              <a:t>menos</a:t>
            </a:r>
            <a:r>
              <a:rPr lang="en-GB" dirty="0">
                <a:solidFill>
                  <a:schemeClr val="bg1"/>
                </a:solidFill>
              </a:rPr>
              <a:t> </a:t>
            </a:r>
            <a:r>
              <a:rPr lang="en-GB" dirty="0" err="1">
                <a:solidFill>
                  <a:schemeClr val="bg1"/>
                </a:solidFill>
              </a:rPr>
              <a:t>falados</a:t>
            </a:r>
            <a:r>
              <a:rPr lang="en-GB" dirty="0">
                <a:solidFill>
                  <a:schemeClr val="bg1"/>
                </a:solidFill>
              </a:rPr>
              <a:t>, o </a:t>
            </a:r>
            <a:r>
              <a:rPr lang="en-GB" dirty="0" err="1">
                <a:solidFill>
                  <a:schemeClr val="bg1"/>
                </a:solidFill>
              </a:rPr>
              <a:t>servidor</a:t>
            </a:r>
            <a:r>
              <a:rPr lang="en-GB" dirty="0">
                <a:solidFill>
                  <a:schemeClr val="bg1"/>
                </a:solidFill>
              </a:rPr>
              <a:t> de </a:t>
            </a:r>
            <a:r>
              <a:rPr lang="en-GB" dirty="0" err="1">
                <a:solidFill>
                  <a:schemeClr val="bg1"/>
                </a:solidFill>
              </a:rPr>
              <a:t>autenticação</a:t>
            </a:r>
            <a:r>
              <a:rPr lang="en-GB" dirty="0">
                <a:solidFill>
                  <a:schemeClr val="bg1"/>
                </a:solidFill>
              </a:rPr>
              <a:t> </a:t>
            </a:r>
            <a:r>
              <a:rPr lang="en-GB" dirty="0" err="1">
                <a:solidFill>
                  <a:schemeClr val="bg1"/>
                </a:solidFill>
              </a:rPr>
              <a:t>é</a:t>
            </a:r>
            <a:r>
              <a:rPr lang="en-GB" dirty="0">
                <a:solidFill>
                  <a:schemeClr val="bg1"/>
                </a:solidFill>
              </a:rPr>
              <a:t> </a:t>
            </a:r>
            <a:r>
              <a:rPr lang="en-GB" dirty="0" err="1">
                <a:solidFill>
                  <a:schemeClr val="bg1"/>
                </a:solidFill>
              </a:rPr>
              <a:t>keycloak</a:t>
            </a:r>
            <a:r>
              <a:rPr lang="en-GB" dirty="0">
                <a:solidFill>
                  <a:schemeClr val="bg1"/>
                </a:solidFill>
              </a:rPr>
              <a:t>, que </a:t>
            </a:r>
            <a:r>
              <a:rPr lang="en-GB" dirty="0" err="1">
                <a:solidFill>
                  <a:schemeClr val="bg1"/>
                </a:solidFill>
              </a:rPr>
              <a:t>implementa</a:t>
            </a:r>
            <a:r>
              <a:rPr lang="en-GB" dirty="0">
                <a:solidFill>
                  <a:schemeClr val="bg1"/>
                </a:solidFill>
              </a:rPr>
              <a:t> </a:t>
            </a:r>
            <a:r>
              <a:rPr lang="en-GB" dirty="0" err="1">
                <a:solidFill>
                  <a:schemeClr val="bg1"/>
                </a:solidFill>
              </a:rPr>
              <a:t>os</a:t>
            </a:r>
            <a:r>
              <a:rPr lang="en-GB" dirty="0">
                <a:solidFill>
                  <a:schemeClr val="bg1"/>
                </a:solidFill>
              </a:rPr>
              <a:t> </a:t>
            </a:r>
            <a:r>
              <a:rPr lang="en-GB" dirty="0" err="1">
                <a:solidFill>
                  <a:schemeClr val="bg1"/>
                </a:solidFill>
              </a:rPr>
              <a:t>standarts</a:t>
            </a:r>
            <a:r>
              <a:rPr lang="en-GB" dirty="0">
                <a:solidFill>
                  <a:schemeClr val="bg1"/>
                </a:solidFill>
              </a:rPr>
              <a:t> de </a:t>
            </a:r>
            <a:r>
              <a:rPr lang="en-GB" dirty="0" err="1">
                <a:solidFill>
                  <a:schemeClr val="bg1"/>
                </a:solidFill>
              </a:rPr>
              <a:t>segurança</a:t>
            </a:r>
            <a:r>
              <a:rPr lang="en-GB" dirty="0">
                <a:solidFill>
                  <a:schemeClr val="bg1"/>
                </a:solidFill>
              </a:rPr>
              <a:t> </a:t>
            </a:r>
            <a:r>
              <a:rPr lang="en-GB" dirty="0" err="1">
                <a:solidFill>
                  <a:schemeClr val="bg1"/>
                </a:solidFill>
              </a:rPr>
              <a:t>em</a:t>
            </a:r>
            <a:r>
              <a:rPr lang="en-GB" dirty="0">
                <a:solidFill>
                  <a:schemeClr val="bg1"/>
                </a:solidFill>
              </a:rPr>
              <a:t> </a:t>
            </a:r>
            <a:r>
              <a:rPr lang="en-GB" dirty="0" err="1">
                <a:solidFill>
                  <a:schemeClr val="bg1"/>
                </a:solidFill>
              </a:rPr>
              <a:t>gestão</a:t>
            </a:r>
            <a:r>
              <a:rPr lang="en-GB" dirty="0">
                <a:solidFill>
                  <a:schemeClr val="bg1"/>
                </a:solidFill>
              </a:rPr>
              <a:t> de </a:t>
            </a:r>
            <a:r>
              <a:rPr lang="en-GB" dirty="0" err="1">
                <a:solidFill>
                  <a:schemeClr val="bg1"/>
                </a:solidFill>
              </a:rPr>
              <a:t>utilizadores</a:t>
            </a:r>
            <a:r>
              <a:rPr lang="en-GB" dirty="0">
                <a:solidFill>
                  <a:schemeClr val="bg1"/>
                </a:solidFill>
              </a:rPr>
              <a:t>, </a:t>
            </a:r>
            <a:r>
              <a:rPr lang="en-GB" dirty="0" err="1">
                <a:solidFill>
                  <a:schemeClr val="bg1"/>
                </a:solidFill>
              </a:rPr>
              <a:t>autenticação</a:t>
            </a:r>
            <a:r>
              <a:rPr lang="en-GB" dirty="0">
                <a:solidFill>
                  <a:schemeClr val="bg1"/>
                </a:solidFill>
              </a:rPr>
              <a:t> e </a:t>
            </a:r>
            <a:r>
              <a:rPr lang="en-GB" dirty="0" err="1">
                <a:solidFill>
                  <a:schemeClr val="bg1"/>
                </a:solidFill>
              </a:rPr>
              <a:t>autorização</a:t>
            </a:r>
            <a:r>
              <a:rPr lang="en-GB"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solidFill>
                  <a:schemeClr val="bg1"/>
                </a:solidFill>
              </a:rPr>
              <a:t>Quanto</a:t>
            </a:r>
            <a:r>
              <a:rPr lang="en-GB" dirty="0">
                <a:solidFill>
                  <a:schemeClr val="bg1"/>
                </a:solidFill>
              </a:rPr>
              <a:t> </a:t>
            </a:r>
            <a:r>
              <a:rPr lang="en-GB" dirty="0" err="1">
                <a:solidFill>
                  <a:schemeClr val="bg1"/>
                </a:solidFill>
              </a:rPr>
              <a:t>ao</a:t>
            </a:r>
            <a:r>
              <a:rPr lang="en-GB" dirty="0">
                <a:solidFill>
                  <a:schemeClr val="bg1"/>
                </a:solidFill>
              </a:rPr>
              <a:t> </a:t>
            </a:r>
            <a:r>
              <a:rPr lang="en-GB" dirty="0" err="1">
                <a:solidFill>
                  <a:schemeClr val="bg1"/>
                </a:solidFill>
              </a:rPr>
              <a:t>cliente</a:t>
            </a:r>
            <a:r>
              <a:rPr lang="en-GB" dirty="0">
                <a:solidFill>
                  <a:schemeClr val="bg1"/>
                </a:solidFill>
              </a:rPr>
              <a:t>, </a:t>
            </a:r>
            <a:r>
              <a:rPr lang="en-GB" dirty="0" err="1">
                <a:solidFill>
                  <a:schemeClr val="bg1"/>
                </a:solidFill>
              </a:rPr>
              <a:t>foi</a:t>
            </a:r>
            <a:r>
              <a:rPr lang="en-GB" dirty="0">
                <a:solidFill>
                  <a:schemeClr val="bg1"/>
                </a:solidFill>
              </a:rPr>
              <a:t> </a:t>
            </a:r>
            <a:r>
              <a:rPr lang="en-GB" dirty="0" err="1">
                <a:solidFill>
                  <a:schemeClr val="bg1"/>
                </a:solidFill>
              </a:rPr>
              <a:t>emulado</a:t>
            </a:r>
            <a:r>
              <a:rPr lang="en-GB" dirty="0">
                <a:solidFill>
                  <a:schemeClr val="bg1"/>
                </a:solidFill>
              </a:rPr>
              <a:t> </a:t>
            </a:r>
            <a:r>
              <a:rPr lang="en-GB" dirty="0" err="1">
                <a:solidFill>
                  <a:schemeClr val="bg1"/>
                </a:solidFill>
              </a:rPr>
              <a:t>como</a:t>
            </a:r>
            <a:r>
              <a:rPr lang="en-GB" dirty="0">
                <a:solidFill>
                  <a:schemeClr val="bg1"/>
                </a:solidFill>
              </a:rPr>
              <a:t> um benchmark, </a:t>
            </a:r>
            <a:r>
              <a:rPr lang="en-GB" dirty="0" err="1">
                <a:solidFill>
                  <a:schemeClr val="bg1"/>
                </a:solidFill>
              </a:rPr>
              <a:t>utilizando</a:t>
            </a:r>
            <a:r>
              <a:rPr lang="en-GB" dirty="0">
                <a:solidFill>
                  <a:schemeClr val="bg1"/>
                </a:solidFill>
              </a:rPr>
              <a:t> a </a:t>
            </a:r>
            <a:r>
              <a:rPr lang="en-GB" dirty="0" err="1">
                <a:solidFill>
                  <a:schemeClr val="bg1"/>
                </a:solidFill>
              </a:rPr>
              <a:t>plataforma</a:t>
            </a:r>
            <a:r>
              <a:rPr lang="en-GB" dirty="0">
                <a:solidFill>
                  <a:schemeClr val="bg1"/>
                </a:solidFill>
              </a:rPr>
              <a:t> de testes de </a:t>
            </a:r>
            <a:r>
              <a:rPr lang="en-GB" dirty="0" err="1">
                <a:solidFill>
                  <a:schemeClr val="bg1"/>
                </a:solidFill>
              </a:rPr>
              <a:t>carga</a:t>
            </a:r>
            <a:r>
              <a:rPr lang="en-GB" dirty="0">
                <a:solidFill>
                  <a:schemeClr val="bg1"/>
                </a:solidFill>
              </a:rPr>
              <a:t> </a:t>
            </a:r>
            <a:r>
              <a:rPr lang="en-GB" dirty="0" err="1">
                <a:solidFill>
                  <a:schemeClr val="bg1"/>
                </a:solidFill>
              </a:rPr>
              <a:t>chamada</a:t>
            </a:r>
            <a:r>
              <a:rPr lang="en-GB" dirty="0">
                <a:solidFill>
                  <a:schemeClr val="bg1"/>
                </a:solidFill>
              </a:rPr>
              <a:t> Gatling, </a:t>
            </a:r>
            <a:r>
              <a:rPr lang="en-GB" dirty="0" err="1">
                <a:solidFill>
                  <a:schemeClr val="bg1"/>
                </a:solidFill>
              </a:rPr>
              <a:t>implementado</a:t>
            </a:r>
            <a:r>
              <a:rPr lang="en-GB" dirty="0">
                <a:solidFill>
                  <a:schemeClr val="bg1"/>
                </a:solidFill>
              </a:rPr>
              <a:t> e </a:t>
            </a:r>
            <a:r>
              <a:rPr lang="en-GB" dirty="0" err="1">
                <a:solidFill>
                  <a:schemeClr val="bg1"/>
                </a:solidFill>
              </a:rPr>
              <a:t>configurado</a:t>
            </a:r>
            <a:r>
              <a:rPr lang="en-GB" dirty="0">
                <a:solidFill>
                  <a:schemeClr val="bg1"/>
                </a:solidFill>
              </a:rPr>
              <a:t> </a:t>
            </a:r>
            <a:r>
              <a:rPr lang="en-GB" dirty="0" err="1">
                <a:solidFill>
                  <a:schemeClr val="bg1"/>
                </a:solidFill>
              </a:rPr>
              <a:t>em</a:t>
            </a:r>
            <a:r>
              <a:rPr lang="en-GB" dirty="0">
                <a:solidFill>
                  <a:schemeClr val="bg1"/>
                </a:solidFill>
              </a:rPr>
              <a:t> Scala.</a:t>
            </a:r>
          </a:p>
        </p:txBody>
      </p:sp>
      <p:sp>
        <p:nvSpPr>
          <p:cNvPr id="4" name="Slide Number Placeholder 3"/>
          <p:cNvSpPr>
            <a:spLocks noGrp="1"/>
          </p:cNvSpPr>
          <p:nvPr>
            <p:ph type="sldNum" sz="quarter" idx="5"/>
          </p:nvPr>
        </p:nvSpPr>
        <p:spPr/>
        <p:txBody>
          <a:bodyPr/>
          <a:lstStyle/>
          <a:p>
            <a:fld id="{CE617106-10B5-934B-B33E-01729AEAC530}" type="slidenum">
              <a:rPr lang="en-PT" smtClean="0"/>
              <a:t>24</a:t>
            </a:fld>
            <a:endParaRPr lang="en-PT"/>
          </a:p>
        </p:txBody>
      </p:sp>
    </p:spTree>
    <p:extLst>
      <p:ext uri="{BB962C8B-B14F-4D97-AF65-F5344CB8AC3E}">
        <p14:creationId xmlns:p14="http://schemas.microsoft.com/office/powerpoint/2010/main" val="708656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O prototipo está divido nos grandes componentes do sistema, e a sua implementação presente no github, e também como contentores docker nos repositorios oficiais. Esta informação está tambem presente na secção de referencias no documento oficial.</a:t>
            </a:r>
          </a:p>
        </p:txBody>
      </p:sp>
      <p:sp>
        <p:nvSpPr>
          <p:cNvPr id="4" name="Slide Number Placeholder 3"/>
          <p:cNvSpPr>
            <a:spLocks noGrp="1"/>
          </p:cNvSpPr>
          <p:nvPr>
            <p:ph type="sldNum" sz="quarter" idx="5"/>
          </p:nvPr>
        </p:nvSpPr>
        <p:spPr/>
        <p:txBody>
          <a:bodyPr/>
          <a:lstStyle/>
          <a:p>
            <a:fld id="{CE617106-10B5-934B-B33E-01729AEAC530}" type="slidenum">
              <a:rPr lang="en-PT" smtClean="0"/>
              <a:t>25</a:t>
            </a:fld>
            <a:endParaRPr lang="en-PT"/>
          </a:p>
        </p:txBody>
      </p:sp>
    </p:spTree>
    <p:extLst>
      <p:ext uri="{BB962C8B-B14F-4D97-AF65-F5344CB8AC3E}">
        <p14:creationId xmlns:p14="http://schemas.microsoft.com/office/powerpoint/2010/main" val="56948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Quanto à avaliação experimental, vamos realizar dois grandes tipos de testes. </a:t>
            </a:r>
          </a:p>
          <a:p>
            <a:endParaRPr lang="en-PT" dirty="0"/>
          </a:p>
          <a:p>
            <a:r>
              <a:rPr lang="en-PT" dirty="0"/>
              <a:t>Os testes ao sistema Proxy mais Redis, onde serão avaliadas sistemas com apenas uma instancia de Redis e tambem na sua configuração em cluster, composto por 6 instancias, onde três seram instancias master e tres instancias de replicação.</a:t>
            </a:r>
          </a:p>
          <a:p>
            <a:endParaRPr lang="en-PT" dirty="0"/>
          </a:p>
          <a:p>
            <a:r>
              <a:rPr lang="en-PT" dirty="0"/>
              <a:t>Numa ultima parte será testada tambem a influencia da encriptação homomorfica em operações especificas de Soma, utilizando as chaves Pailier e tambem operações de pesquisa, utilizando as chamada criptográfia simetrica pesquisavel que faz uso de chaves AES.</a:t>
            </a:r>
          </a:p>
          <a:p>
            <a:endParaRPr lang="en-PT" dirty="0"/>
          </a:p>
          <a:p>
            <a:r>
              <a:rPr lang="en-PT" dirty="0"/>
              <a:t>Os tests correram durante 10 minutos por operação, utilizando um par chave valor com 20 bytes para a chave a 100 bytes para o valor. </a:t>
            </a:r>
            <a:r>
              <a:rPr lang="en-GB" dirty="0"/>
              <a:t>E</a:t>
            </a:r>
            <a:r>
              <a:rPr lang="en-PT" dirty="0"/>
              <a:t> correm no provedor OVH, numa instancia dedicada com acesso a um processor Intel SGX. </a:t>
            </a:r>
          </a:p>
        </p:txBody>
      </p:sp>
      <p:sp>
        <p:nvSpPr>
          <p:cNvPr id="4" name="Slide Number Placeholder 3"/>
          <p:cNvSpPr>
            <a:spLocks noGrp="1"/>
          </p:cNvSpPr>
          <p:nvPr>
            <p:ph type="sldNum" sz="quarter" idx="5"/>
          </p:nvPr>
        </p:nvSpPr>
        <p:spPr/>
        <p:txBody>
          <a:bodyPr/>
          <a:lstStyle/>
          <a:p>
            <a:fld id="{CE617106-10B5-934B-B33E-01729AEAC530}" type="slidenum">
              <a:rPr lang="en-PT" smtClean="0"/>
              <a:t>27</a:t>
            </a:fld>
            <a:endParaRPr lang="en-PT"/>
          </a:p>
        </p:txBody>
      </p:sp>
    </p:spTree>
    <p:extLst>
      <p:ext uri="{BB962C8B-B14F-4D97-AF65-F5344CB8AC3E}">
        <p14:creationId xmlns:p14="http://schemas.microsoft.com/office/powerpoint/2010/main" val="30160843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Para todos estes testes foram recolhidas metricas de desempenho, a latencia, as taxas de tranferencia medidas em operações por segundo e também recursos fisicos, como o consumo de memoria e a utilização de cpu.</a:t>
            </a:r>
          </a:p>
        </p:txBody>
      </p:sp>
      <p:sp>
        <p:nvSpPr>
          <p:cNvPr id="4" name="Slide Number Placeholder 3"/>
          <p:cNvSpPr>
            <a:spLocks noGrp="1"/>
          </p:cNvSpPr>
          <p:nvPr>
            <p:ph type="sldNum" sz="quarter" idx="5"/>
          </p:nvPr>
        </p:nvSpPr>
        <p:spPr/>
        <p:txBody>
          <a:bodyPr/>
          <a:lstStyle/>
          <a:p>
            <a:fld id="{CE617106-10B5-934B-B33E-01729AEAC530}" type="slidenum">
              <a:rPr lang="en-PT" smtClean="0"/>
              <a:t>28</a:t>
            </a:fld>
            <a:endParaRPr lang="en-PT"/>
          </a:p>
        </p:txBody>
      </p:sp>
    </p:spTree>
    <p:extLst>
      <p:ext uri="{BB962C8B-B14F-4D97-AF65-F5344CB8AC3E}">
        <p14:creationId xmlns:p14="http://schemas.microsoft.com/office/powerpoint/2010/main" val="4206967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a:t>
            </a:r>
            <a:r>
              <a:rPr lang="en-GB" dirty="0"/>
              <a:t>o</a:t>
            </a:r>
            <a:r>
              <a:rPr lang="en-PT" dirty="0"/>
              <a:t>meçando então pelos testes de uma unica instancia de Redis, podemos verificar que a soluçao base sem qualquer proteção, representada a Azul, é a solução que apresenta melhor desempenho. Isto é um resultado esperado, pois o aumento de segurança trás a diminuiçao do desempenho. </a:t>
            </a:r>
          </a:p>
          <a:p>
            <a:endParaRPr lang="en-PT" dirty="0"/>
          </a:p>
          <a:p>
            <a:r>
              <a:rPr lang="en-PT" dirty="0"/>
              <a:t>Em segundo lugar, com cerca de 14% de perda, encontramos a solução representada a verde, uma solução que coloca o proxy a correr em hardware seguro, mas mantem o Redis em memoria não protegida, utilizando assim a encriptação para a manutenção da confidencialidade.</a:t>
            </a:r>
          </a:p>
          <a:p>
            <a:endParaRPr lang="en-PT" dirty="0"/>
          </a:p>
          <a:p>
            <a:r>
              <a:rPr lang="en-PT" dirty="0"/>
              <a:t>Por fim, com pior desempenho, cerca de 16% de perca sobre a solução base, temos a solução onde tanto o proxy como o R</a:t>
            </a:r>
            <a:r>
              <a:rPr lang="en-GB" dirty="0"/>
              <a:t>e</a:t>
            </a:r>
            <a:r>
              <a:rPr lang="en-PT" dirty="0"/>
              <a:t>dis correm em ambientes confiaveis, representados a vermelho.</a:t>
            </a:r>
          </a:p>
          <a:p>
            <a:endParaRPr lang="en-PT" dirty="0"/>
          </a:p>
          <a:p>
            <a:r>
              <a:rPr lang="en-PT" dirty="0"/>
              <a:t>Podemos verificar que as duas soluções onde o proxy corre com ajuda do TEE, obtiveram resultdos semelhantes, o que podemos atribuir à elevada complexidade e tamanho do proxy, põe a prova as limitações do TEE, seja de memoria, seja de I/O.</a:t>
            </a:r>
          </a:p>
        </p:txBody>
      </p:sp>
      <p:sp>
        <p:nvSpPr>
          <p:cNvPr id="4" name="Slide Number Placeholder 3"/>
          <p:cNvSpPr>
            <a:spLocks noGrp="1"/>
          </p:cNvSpPr>
          <p:nvPr>
            <p:ph type="sldNum" sz="quarter" idx="5"/>
          </p:nvPr>
        </p:nvSpPr>
        <p:spPr/>
        <p:txBody>
          <a:bodyPr/>
          <a:lstStyle/>
          <a:p>
            <a:fld id="{CE617106-10B5-934B-B33E-01729AEAC530}" type="slidenum">
              <a:rPr lang="en-PT" smtClean="0"/>
              <a:t>29</a:t>
            </a:fld>
            <a:endParaRPr lang="en-PT"/>
          </a:p>
        </p:txBody>
      </p:sp>
    </p:spTree>
    <p:extLst>
      <p:ext uri="{BB962C8B-B14F-4D97-AF65-F5344CB8AC3E}">
        <p14:creationId xmlns:p14="http://schemas.microsoft.com/office/powerpoint/2010/main" val="11010533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As memas configurações foram corridas com o Redis em mode de replicação cluster, onde uma unica instancia proxy comunica com 6 instancias Redis que partilham e distribuem os dados entre eles. </a:t>
            </a:r>
          </a:p>
          <a:p>
            <a:endParaRPr lang="en-PT" dirty="0"/>
          </a:p>
          <a:p>
            <a:r>
              <a:rPr lang="en-PT" dirty="0"/>
              <a:t>Devido ao Redis implementar um modelo de consistencia eventual, verificamos que os resultados são bastante semelhantes ao primeiro teste efectuado. Este modelo consiste em responder aos pedidos do utilizador o mais rapido possivel, deixando a replicação para outras instancias do cluster um processo desempenhado no funcdo e transparente ao cliente.</a:t>
            </a:r>
          </a:p>
          <a:p>
            <a:endParaRPr lang="en-PT" dirty="0"/>
          </a:p>
          <a:p>
            <a:r>
              <a:rPr lang="en-PT" dirty="0"/>
              <a:t>No entanto, o facto de os dados estarem divididos entre as várias instancias pode explicar o facto de termos atingido resultados com desempenho um pouco acima do teste anterior, visto que cada instancia é responsável apenas por uma subset mais pequeno de dados.</a:t>
            </a:r>
          </a:p>
        </p:txBody>
      </p:sp>
      <p:sp>
        <p:nvSpPr>
          <p:cNvPr id="4" name="Slide Number Placeholder 3"/>
          <p:cNvSpPr>
            <a:spLocks noGrp="1"/>
          </p:cNvSpPr>
          <p:nvPr>
            <p:ph type="sldNum" sz="quarter" idx="5"/>
          </p:nvPr>
        </p:nvSpPr>
        <p:spPr/>
        <p:txBody>
          <a:bodyPr/>
          <a:lstStyle/>
          <a:p>
            <a:fld id="{CE617106-10B5-934B-B33E-01729AEAC530}" type="slidenum">
              <a:rPr lang="en-PT" smtClean="0"/>
              <a:t>30</a:t>
            </a:fld>
            <a:endParaRPr lang="en-PT"/>
          </a:p>
        </p:txBody>
      </p:sp>
    </p:spTree>
    <p:extLst>
      <p:ext uri="{BB962C8B-B14F-4D97-AF65-F5344CB8AC3E}">
        <p14:creationId xmlns:p14="http://schemas.microsoft.com/office/powerpoint/2010/main" val="3116210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Começando então pela introdução</a:t>
            </a:r>
          </a:p>
        </p:txBody>
      </p:sp>
      <p:sp>
        <p:nvSpPr>
          <p:cNvPr id="4" name="Slide Number Placeholder 3"/>
          <p:cNvSpPr>
            <a:spLocks noGrp="1"/>
          </p:cNvSpPr>
          <p:nvPr>
            <p:ph type="sldNum" sz="quarter" idx="5"/>
          </p:nvPr>
        </p:nvSpPr>
        <p:spPr/>
        <p:txBody>
          <a:bodyPr/>
          <a:lstStyle/>
          <a:p>
            <a:fld id="{CE617106-10B5-934B-B33E-01729AEAC530}" type="slidenum">
              <a:rPr lang="en-PT" smtClean="0"/>
              <a:t>3</a:t>
            </a:fld>
            <a:endParaRPr lang="en-PT"/>
          </a:p>
        </p:txBody>
      </p:sp>
    </p:spTree>
    <p:extLst>
      <p:ext uri="{BB962C8B-B14F-4D97-AF65-F5344CB8AC3E}">
        <p14:creationId xmlns:p14="http://schemas.microsoft.com/office/powerpoint/2010/main" val="38939546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Ao observar as métricas complementares, verificamos que, tanto na instancia Redis como na instancia do Proxy, quando estes correm em ambientes confiaveis consome significamente mais CPU do que instancias que correm em memoria desprotegida. Isto deve-se à gestão de memoria protegida, assim como tambem a presença dos serviços de atestação locais.</a:t>
            </a:r>
          </a:p>
          <a:p>
            <a:endParaRPr lang="en-PT" dirty="0"/>
          </a:p>
          <a:p>
            <a:r>
              <a:rPr lang="en-PT" dirty="0"/>
              <a:t>Quanto à utilização de memoria pelas instancias Redis, verificamos que, devido ao facto de o Redis ser uma tecnologia de armazenamento em memória, a memoria utilizada pela instancia está diretamente relacionada com o tamanho do conjunto de dados armazenados. Seguindo uma linha crescente durante testes de inserção de dados, e mantendo estável aquando dos testes de pesquisa. No entanto, verificamos que, observando a linha do Redis cifrado homomorficamente a grande diferença nos valores de memoria utilizados. </a:t>
            </a:r>
          </a:p>
          <a:p>
            <a:endParaRPr lang="en-PT" dirty="0"/>
          </a:p>
          <a:p>
            <a:r>
              <a:rPr lang="en-PT" dirty="0"/>
              <a:t>O facto de cifrar homomorficamente os dados, assim como a adição de provas de integridade aos mesmos, aumenta significamente o tamanho de cada par chave valor, resultando num conjunto de dados com cerca de o dobro do tamanho quando comparado a configurações não cifradas.</a:t>
            </a:r>
          </a:p>
          <a:p>
            <a:endParaRPr lang="en-PT" dirty="0"/>
          </a:p>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31</a:t>
            </a:fld>
            <a:endParaRPr lang="en-PT"/>
          </a:p>
        </p:txBody>
      </p:sp>
    </p:spTree>
    <p:extLst>
      <p:ext uri="{BB962C8B-B14F-4D97-AF65-F5344CB8AC3E}">
        <p14:creationId xmlns:p14="http://schemas.microsoft.com/office/powerpoint/2010/main" val="947833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Nesta segunda bateria de testes, reunimos metricas sobre as operações de cifra homomorfica, comparando uma solução base, com instancias do Redis correndo cifras standrad AES e tambem cifras homomorficas. </a:t>
            </a:r>
          </a:p>
          <a:p>
            <a:endParaRPr lang="en-PT" dirty="0"/>
          </a:p>
          <a:p>
            <a:r>
              <a:rPr lang="en-PT" dirty="0"/>
              <a:t>Nas operações de Soma, verificamos que  a cifra homomorfica, embora aumentando o nivel de privacidade, torna-se bastante mais lenta do qualquer outra configuração, devido à complexidade e ao tamanho das chaves utilizadas, declarando perdas de desempenho até 35%. </a:t>
            </a:r>
          </a:p>
          <a:p>
            <a:endParaRPr lang="en-PT" dirty="0"/>
          </a:p>
          <a:p>
            <a:r>
              <a:rPr lang="en-PT" dirty="0"/>
              <a:t>Já em operação de pesquisa, a utilização de cifra homomorfica revelou uma melhoria de desmpenho quanto a uma soluçao cifrada com algoritmos não homomorficas, ficando ainda assim, cerca de 25% atrás do desmpenho por uma solução não cifrada.</a:t>
            </a:r>
          </a:p>
        </p:txBody>
      </p:sp>
      <p:sp>
        <p:nvSpPr>
          <p:cNvPr id="4" name="Slide Number Placeholder 3"/>
          <p:cNvSpPr>
            <a:spLocks noGrp="1"/>
          </p:cNvSpPr>
          <p:nvPr>
            <p:ph type="sldNum" sz="quarter" idx="5"/>
          </p:nvPr>
        </p:nvSpPr>
        <p:spPr/>
        <p:txBody>
          <a:bodyPr/>
          <a:lstStyle/>
          <a:p>
            <a:fld id="{CE617106-10B5-934B-B33E-01729AEAC530}" type="slidenum">
              <a:rPr lang="en-PT" smtClean="0"/>
              <a:t>32</a:t>
            </a:fld>
            <a:endParaRPr lang="en-PT"/>
          </a:p>
        </p:txBody>
      </p:sp>
    </p:spTree>
    <p:extLst>
      <p:ext uri="{BB962C8B-B14F-4D97-AF65-F5344CB8AC3E}">
        <p14:creationId xmlns:p14="http://schemas.microsoft.com/office/powerpoint/2010/main" val="3672917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33</a:t>
            </a:fld>
            <a:endParaRPr lang="en-PT"/>
          </a:p>
        </p:txBody>
      </p:sp>
    </p:spTree>
    <p:extLst>
      <p:ext uri="{BB962C8B-B14F-4D97-AF65-F5344CB8AC3E}">
        <p14:creationId xmlns:p14="http://schemas.microsoft.com/office/powerpoint/2010/main" val="8841710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Para concluir esta apresentação, relembramos então as contribuições indicadas no inicio da apresentação e cruzamos referencias com os resultados obtidos para concluir que conseguimos implementar um sistema de armazenamento de dados mantidos em memória, de forma confiavél, segura e integra, reduzindo a nossa base de confiança apenas para um processador fisico, o processador Intel SGX.</a:t>
            </a:r>
          </a:p>
          <a:p>
            <a:endParaRPr lang="en-PT" dirty="0"/>
          </a:p>
          <a:p>
            <a:r>
              <a:rPr lang="en-PT" dirty="0"/>
              <a:t>A linha entre desmepnho e segurança não é uma linha estática, mas depende bastante do caso de uso a que se faz referencia. Conseguimos avaliar que a solução implementada perde cerca de 20% de desempenho para uma solução não protegida, e a sua validade foi confirmada com sucesso.</a:t>
            </a:r>
          </a:p>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34</a:t>
            </a:fld>
            <a:endParaRPr lang="en-PT"/>
          </a:p>
        </p:txBody>
      </p:sp>
    </p:spTree>
    <p:extLst>
      <p:ext uri="{BB962C8B-B14F-4D97-AF65-F5344CB8AC3E}">
        <p14:creationId xmlns:p14="http://schemas.microsoft.com/office/powerpoint/2010/main" val="735859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PT" dirty="0"/>
              <a:t>Por fim, foi identificado algum trabalho que pode ser realizado no futuro de maneira a completar ainda mais a solução. Na area dos ambientes de execução confiavél, o avanço da tecnologia é constante e a integração do SGX versão 2 ainda em desenvolvimento, pode ajudar com algumas limitações de memoria. Por outro lado, a atestação implementada, funciona apenas na inicialização das instancias, e a mudança da mesma para funcionar em tempo de execução é uma mais valia.</a:t>
            </a:r>
          </a:p>
          <a:p>
            <a:pPr marL="0" indent="0">
              <a:buFont typeface="Arial" panose="020B0604020202020204" pitchFamily="34" charset="0"/>
              <a:buNone/>
            </a:pPr>
            <a:endParaRPr lang="en-PT" dirty="0"/>
          </a:p>
          <a:p>
            <a:pPr marL="0" indent="0">
              <a:buFont typeface="Arial" panose="020B0604020202020204" pitchFamily="34" charset="0"/>
              <a:buNone/>
            </a:pPr>
            <a:r>
              <a:rPr lang="en-PT" dirty="0"/>
              <a:t>Quanto ao Redis, ficou por implementar na solução uma maneira de asegurar a persistencia segura dos dados, visto que esta solução é mantida em memoria volatil e não persistente.</a:t>
            </a:r>
          </a:p>
          <a:p>
            <a:pPr marL="0" indent="0">
              <a:buFont typeface="Arial" panose="020B0604020202020204" pitchFamily="34" charset="0"/>
              <a:buNone/>
            </a:pPr>
            <a:endParaRPr lang="en-PT" dirty="0"/>
          </a:p>
          <a:p>
            <a:pPr marL="0" indent="0">
              <a:buFont typeface="Arial" panose="020B0604020202020204" pitchFamily="34" charset="0"/>
              <a:buNone/>
            </a:pPr>
            <a:r>
              <a:rPr lang="en-PT" dirty="0"/>
              <a:t>Referente ao Proxy, a versão implementada é identificado como um ponto de falha unica, e a replicação do proxy, pode ajudar à disponibilidade de todo o sistema. Assim como a implementação para o suporte para varios clientes diferentes de forma segura e isolada.</a:t>
            </a:r>
          </a:p>
        </p:txBody>
      </p:sp>
      <p:sp>
        <p:nvSpPr>
          <p:cNvPr id="4" name="Slide Number Placeholder 3"/>
          <p:cNvSpPr>
            <a:spLocks noGrp="1"/>
          </p:cNvSpPr>
          <p:nvPr>
            <p:ph type="sldNum" sz="quarter" idx="5"/>
          </p:nvPr>
        </p:nvSpPr>
        <p:spPr/>
        <p:txBody>
          <a:bodyPr/>
          <a:lstStyle/>
          <a:p>
            <a:fld id="{CE617106-10B5-934B-B33E-01729AEAC530}" type="slidenum">
              <a:rPr lang="en-PT" smtClean="0"/>
              <a:t>35</a:t>
            </a:fld>
            <a:endParaRPr lang="en-PT"/>
          </a:p>
        </p:txBody>
      </p:sp>
    </p:spTree>
    <p:extLst>
      <p:ext uri="{BB962C8B-B14F-4D97-AF65-F5344CB8AC3E}">
        <p14:creationId xmlns:p14="http://schemas.microsoft.com/office/powerpoint/2010/main" val="1888508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Aqui termino a minha apresentação e estou disponivel para qualquer questão que tenha surgido. Muito obrigado.</a:t>
            </a:r>
          </a:p>
        </p:txBody>
      </p:sp>
      <p:sp>
        <p:nvSpPr>
          <p:cNvPr id="4" name="Slide Number Placeholder 3"/>
          <p:cNvSpPr>
            <a:spLocks noGrp="1"/>
          </p:cNvSpPr>
          <p:nvPr>
            <p:ph type="sldNum" sz="quarter" idx="5"/>
          </p:nvPr>
        </p:nvSpPr>
        <p:spPr/>
        <p:txBody>
          <a:bodyPr/>
          <a:lstStyle/>
          <a:p>
            <a:fld id="{CE617106-10B5-934B-B33E-01729AEAC530}" type="slidenum">
              <a:rPr lang="en-PT" smtClean="0"/>
              <a:t>36</a:t>
            </a:fld>
            <a:endParaRPr lang="en-PT"/>
          </a:p>
        </p:txBody>
      </p:sp>
    </p:spTree>
    <p:extLst>
      <p:ext uri="{BB962C8B-B14F-4D97-AF65-F5344CB8AC3E}">
        <p14:creationId xmlns:p14="http://schemas.microsoft.com/office/powerpoint/2010/main" val="1797069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PT"/>
              <a:t>Sabemos que </a:t>
            </a:r>
            <a:r>
              <a:rPr lang="en-PT" dirty="0"/>
              <a:t>a quantidade de dados a circular pela internet tem vindo a aumentar significamente nos ultimos anos. Como podemos ver no gráfico situado há esquerda, não só aumenta a quantidade de dados como também a percentagem desses dados que são processados e armazenados em centros em cloud, representando esta ultima, em 2018, com mais de 75% de todo o trafego.</a:t>
            </a:r>
          </a:p>
          <a:p>
            <a:pPr marL="0" indent="0">
              <a:buFont typeface="Arial" panose="020B0604020202020204" pitchFamily="34" charset="0"/>
              <a:buNone/>
            </a:pPr>
            <a:endParaRPr lang="en-PT" dirty="0"/>
          </a:p>
          <a:p>
            <a:pPr marL="0" indent="0">
              <a:buFont typeface="Arial" panose="020B0604020202020204" pitchFamily="34" charset="0"/>
              <a:buNone/>
            </a:pPr>
            <a:r>
              <a:rPr lang="en-PT" dirty="0"/>
              <a:t>C</a:t>
            </a:r>
            <a:r>
              <a:rPr lang="en-GB" dirty="0"/>
              <a:t>o</a:t>
            </a:r>
            <a:r>
              <a:rPr lang="en-PT" dirty="0"/>
              <a:t>m este aumento de quantidade de dados, foi preciso tambem adapatar as soluções de armazenamento, e observamos um aumento da popularidade de bases de dados não relacionais, devido à sua flexibilidade, rapidez e capacidade de processemento.</a:t>
            </a:r>
          </a:p>
          <a:p>
            <a:pPr marL="0" indent="0">
              <a:buFont typeface="Arial" panose="020B0604020202020204" pitchFamily="34" charset="0"/>
              <a:buNone/>
            </a:pPr>
            <a:endParaRPr lang="en-PT" dirty="0"/>
          </a:p>
          <a:p>
            <a:pPr marL="0" indent="0">
              <a:buFont typeface="Arial" panose="020B0604020202020204" pitchFamily="34" charset="0"/>
              <a:buNone/>
            </a:pPr>
            <a:r>
              <a:rPr lang="en-PT" dirty="0"/>
              <a:t>Simultaneamente, observamos também um aumento da consciencia do publico em relação à privacidade destes mesmos dados. O aumento do escrutinio da segunraça da internet tem como objectivo garantir que dados pessoais e sensiveis se mantem confidenciais.</a:t>
            </a:r>
          </a:p>
        </p:txBody>
      </p:sp>
      <p:sp>
        <p:nvSpPr>
          <p:cNvPr id="4" name="Slide Number Placeholder 3"/>
          <p:cNvSpPr>
            <a:spLocks noGrp="1"/>
          </p:cNvSpPr>
          <p:nvPr>
            <p:ph type="sldNum" sz="quarter" idx="5"/>
          </p:nvPr>
        </p:nvSpPr>
        <p:spPr/>
        <p:txBody>
          <a:bodyPr/>
          <a:lstStyle/>
          <a:p>
            <a:fld id="{CE617106-10B5-934B-B33E-01729AEAC530}" type="slidenum">
              <a:rPr lang="en-PT" smtClean="0"/>
              <a:t>4</a:t>
            </a:fld>
            <a:endParaRPr lang="en-PT"/>
          </a:p>
        </p:txBody>
      </p:sp>
    </p:spTree>
    <p:extLst>
      <p:ext uri="{BB962C8B-B14F-4D97-AF65-F5344CB8AC3E}">
        <p14:creationId xmlns:p14="http://schemas.microsoft.com/office/powerpoint/2010/main" val="2372101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Mas então, porque mudar para a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Estes sistemas possibilitam uma maior facilidade de gestão dos projectos tanto para pequenas empresas mas tambem para grandes companhias, tal como a escalabilidade flexivel, o aumento da disponibilidade em geral, e automatização de varios fluxos de trabalho. Isto reflecte diretamente na produtividade e agilidade das equipas de desenvolvimento, e tudo isto pagando apenas pelos recursos utilizados, podendo assim reduzir os custos gerais de um projecto.</a:t>
            </a:r>
          </a:p>
          <a:p>
            <a:endParaRPr lang="en-PT" dirty="0"/>
          </a:p>
          <a:p>
            <a:r>
              <a:rPr lang="en-PT" dirty="0"/>
              <a:t>No entanto, esta facilidade obtida não vem sem as suas desvantagens</a:t>
            </a:r>
          </a:p>
        </p:txBody>
      </p:sp>
      <p:sp>
        <p:nvSpPr>
          <p:cNvPr id="4" name="Slide Number Placeholder 3"/>
          <p:cNvSpPr>
            <a:spLocks noGrp="1"/>
          </p:cNvSpPr>
          <p:nvPr>
            <p:ph type="sldNum" sz="quarter" idx="5"/>
          </p:nvPr>
        </p:nvSpPr>
        <p:spPr/>
        <p:txBody>
          <a:bodyPr/>
          <a:lstStyle/>
          <a:p>
            <a:fld id="{CE617106-10B5-934B-B33E-01729AEAC530}" type="slidenum">
              <a:rPr lang="en-PT" smtClean="0"/>
              <a:t>5</a:t>
            </a:fld>
            <a:endParaRPr lang="en-PT"/>
          </a:p>
        </p:txBody>
      </p:sp>
    </p:spTree>
    <p:extLst>
      <p:ext uri="{BB962C8B-B14F-4D97-AF65-F5344CB8AC3E}">
        <p14:creationId xmlns:p14="http://schemas.microsoft.com/office/powerpoint/2010/main" val="1321839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 facto de </a:t>
            </a:r>
            <a:r>
              <a:rPr lang="en-GB" dirty="0" err="1"/>
              <a:t>corrermos</a:t>
            </a:r>
            <a:r>
              <a:rPr lang="en-GB" dirty="0"/>
              <a:t> </a:t>
            </a:r>
            <a:r>
              <a:rPr lang="en-GB" dirty="0" err="1"/>
              <a:t>aplicações</a:t>
            </a:r>
            <a:r>
              <a:rPr lang="en-GB" dirty="0"/>
              <a:t> </a:t>
            </a:r>
            <a:r>
              <a:rPr lang="en-GB" dirty="0" err="1"/>
              <a:t>em</a:t>
            </a:r>
            <a:r>
              <a:rPr lang="en-GB" dirty="0"/>
              <a:t> </a:t>
            </a:r>
            <a:r>
              <a:rPr lang="en-GB" dirty="0" err="1"/>
              <a:t>lugares</a:t>
            </a:r>
            <a:r>
              <a:rPr lang="en-GB" dirty="0"/>
              <a:t> </a:t>
            </a:r>
            <a:r>
              <a:rPr lang="en-GB" dirty="0" err="1"/>
              <a:t>remotos</a:t>
            </a:r>
            <a:r>
              <a:rPr lang="en-GB" dirty="0"/>
              <a:t> </a:t>
            </a:r>
            <a:r>
              <a:rPr lang="en-GB" dirty="0" err="1"/>
              <a:t>aumenta</a:t>
            </a:r>
            <a:r>
              <a:rPr lang="en-GB" dirty="0"/>
              <a:t> </a:t>
            </a:r>
            <a:r>
              <a:rPr lang="en-GB" dirty="0" err="1"/>
              <a:t>não</a:t>
            </a:r>
            <a:r>
              <a:rPr lang="en-GB" dirty="0"/>
              <a:t> </a:t>
            </a:r>
            <a:r>
              <a:rPr lang="en-GB" dirty="0" err="1"/>
              <a:t>só</a:t>
            </a:r>
            <a:r>
              <a:rPr lang="en-GB" dirty="0"/>
              <a:t> a </a:t>
            </a:r>
            <a:r>
              <a:rPr lang="en-GB" dirty="0" err="1"/>
              <a:t>superficie</a:t>
            </a:r>
            <a:r>
              <a:rPr lang="en-GB" dirty="0"/>
              <a:t> de </a:t>
            </a:r>
            <a:r>
              <a:rPr lang="en-GB" dirty="0" err="1"/>
              <a:t>ataque</a:t>
            </a:r>
            <a:r>
              <a:rPr lang="en-GB" dirty="0"/>
              <a:t>, </a:t>
            </a:r>
            <a:r>
              <a:rPr lang="en-GB" dirty="0" err="1"/>
              <a:t>como</a:t>
            </a:r>
            <a:r>
              <a:rPr lang="en-GB" dirty="0"/>
              <a:t> </a:t>
            </a:r>
            <a:r>
              <a:rPr lang="en-GB" dirty="0" err="1"/>
              <a:t>tambem</a:t>
            </a:r>
            <a:r>
              <a:rPr lang="en-GB" dirty="0"/>
              <a:t> a </a:t>
            </a:r>
            <a:r>
              <a:rPr lang="en-GB" dirty="0" err="1"/>
              <a:t>preocupação</a:t>
            </a:r>
            <a:r>
              <a:rPr lang="en-GB" dirty="0"/>
              <a:t> com a </a:t>
            </a:r>
            <a:r>
              <a:rPr lang="en-GB" dirty="0" err="1"/>
              <a:t>segurança</a:t>
            </a:r>
            <a:r>
              <a:rPr lang="en-GB" dirty="0"/>
              <a:t> dos dados. </a:t>
            </a:r>
            <a:r>
              <a:rPr lang="en-GB" dirty="0" err="1"/>
              <a:t>Quando</a:t>
            </a:r>
            <a:r>
              <a:rPr lang="en-GB" dirty="0"/>
              <a:t> </a:t>
            </a:r>
            <a:r>
              <a:rPr lang="en-GB" dirty="0" err="1"/>
              <a:t>comparado</a:t>
            </a:r>
            <a:r>
              <a:rPr lang="en-GB" dirty="0"/>
              <a:t> a um </a:t>
            </a:r>
            <a:r>
              <a:rPr lang="en-GB" dirty="0" err="1"/>
              <a:t>centro</a:t>
            </a:r>
            <a:r>
              <a:rPr lang="en-GB" dirty="0"/>
              <a:t> de dados privado </a:t>
            </a:r>
            <a:r>
              <a:rPr lang="en-GB" dirty="0" err="1"/>
              <a:t>ou</a:t>
            </a:r>
            <a:r>
              <a:rPr lang="en-GB" dirty="0"/>
              <a:t> </a:t>
            </a:r>
            <a:r>
              <a:rPr lang="en-GB" dirty="0" err="1"/>
              <a:t>tradicional</a:t>
            </a:r>
            <a:r>
              <a:rPr lang="en-GB" dirty="0"/>
              <a:t>, a </a:t>
            </a:r>
            <a:r>
              <a:rPr lang="en-GB" dirty="0" err="1"/>
              <a:t>segurança</a:t>
            </a:r>
            <a:r>
              <a:rPr lang="en-GB" dirty="0"/>
              <a:t> </a:t>
            </a:r>
            <a:r>
              <a:rPr lang="en-GB" dirty="0" err="1"/>
              <a:t>pode</a:t>
            </a:r>
            <a:r>
              <a:rPr lang="en-GB" dirty="0"/>
              <a:t> </a:t>
            </a:r>
            <a:r>
              <a:rPr lang="en-GB" dirty="0" err="1"/>
              <a:t>tornar</a:t>
            </a:r>
            <a:r>
              <a:rPr lang="en-GB" dirty="0"/>
              <a:t>-se </a:t>
            </a:r>
            <a:r>
              <a:rPr lang="en-GB" dirty="0" err="1"/>
              <a:t>uma</a:t>
            </a:r>
            <a:r>
              <a:rPr lang="en-GB" dirty="0"/>
              <a:t> </a:t>
            </a:r>
            <a:r>
              <a:rPr lang="en-GB" dirty="0" err="1"/>
              <a:t>barreira</a:t>
            </a:r>
            <a:r>
              <a:rPr lang="en-GB" dirty="0"/>
              <a:t> para </a:t>
            </a:r>
            <a:r>
              <a:rPr lang="en-GB" dirty="0" err="1"/>
              <a:t>adoção</a:t>
            </a:r>
            <a:r>
              <a:rPr lang="en-GB" dirty="0"/>
              <a:t> </a:t>
            </a:r>
            <a:r>
              <a:rPr lang="en-GB" dirty="0" err="1"/>
              <a:t>destes</a:t>
            </a:r>
            <a:r>
              <a:rPr lang="en-GB" dirty="0"/>
              <a:t> </a:t>
            </a:r>
            <a:r>
              <a:rPr lang="en-GB" dirty="0" err="1"/>
              <a:t>serviços</a:t>
            </a:r>
            <a:r>
              <a:rPr lang="en-GB" dirty="0"/>
              <a:t>.</a:t>
            </a:r>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6</a:t>
            </a:fld>
            <a:endParaRPr lang="en-PT"/>
          </a:p>
        </p:txBody>
      </p:sp>
    </p:spTree>
    <p:extLst>
      <p:ext uri="{BB962C8B-B14F-4D97-AF65-F5344CB8AC3E}">
        <p14:creationId xmlns:p14="http://schemas.microsoft.com/office/powerpoint/2010/main" val="92740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Como pode ser visto nestes incidentes recentes, os indices de ataques a sistemas de cloud são algo elevados, com tendencia para crescer à medida que mais dados para lá são movidos.</a:t>
            </a:r>
          </a:p>
        </p:txBody>
      </p:sp>
      <p:sp>
        <p:nvSpPr>
          <p:cNvPr id="4" name="Slide Number Placeholder 3"/>
          <p:cNvSpPr>
            <a:spLocks noGrp="1"/>
          </p:cNvSpPr>
          <p:nvPr>
            <p:ph type="sldNum" sz="quarter" idx="5"/>
          </p:nvPr>
        </p:nvSpPr>
        <p:spPr/>
        <p:txBody>
          <a:bodyPr/>
          <a:lstStyle/>
          <a:p>
            <a:fld id="{CE617106-10B5-934B-B33E-01729AEAC530}" type="slidenum">
              <a:rPr lang="en-PT" smtClean="0"/>
              <a:t>7</a:t>
            </a:fld>
            <a:endParaRPr lang="en-PT"/>
          </a:p>
        </p:txBody>
      </p:sp>
    </p:spTree>
    <p:extLst>
      <p:ext uri="{BB962C8B-B14F-4D97-AF65-F5344CB8AC3E}">
        <p14:creationId xmlns:p14="http://schemas.microsoft.com/office/powerpoint/2010/main" val="3958761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 esta informção, podemos começar a definir o modelo de adversário da dissertação. Á direita, temos uma tipica arquitecture em cloud, onde aplicações partilham recursos fisicos num centro de dados.</a:t>
            </a:r>
          </a:p>
          <a:p>
            <a:endParaRPr lang="en-PT" dirty="0"/>
          </a:p>
          <a:p>
            <a:r>
              <a:rPr lang="en-PT" dirty="0"/>
              <a:t>Começamos então por identificar que os problemas poderam partir de atacantes externos ao sistema, que normalmente exploram vulnerabilidades nos sistemas de controlo de acessos, ganhando privilégios na maquina, instalando processos maliciosos conseguindo assim monitorizar memoria de uma aplicação, quebrando a confidencialidade dos dados.</a:t>
            </a:r>
          </a:p>
        </p:txBody>
      </p:sp>
      <p:sp>
        <p:nvSpPr>
          <p:cNvPr id="4" name="Slide Number Placeholder 3"/>
          <p:cNvSpPr>
            <a:spLocks noGrp="1"/>
          </p:cNvSpPr>
          <p:nvPr>
            <p:ph type="sldNum" sz="quarter" idx="5"/>
          </p:nvPr>
        </p:nvSpPr>
        <p:spPr/>
        <p:txBody>
          <a:bodyPr/>
          <a:lstStyle/>
          <a:p>
            <a:fld id="{CE617106-10B5-934B-B33E-01729AEAC530}" type="slidenum">
              <a:rPr lang="en-PT" smtClean="0"/>
              <a:t>8</a:t>
            </a:fld>
            <a:endParaRPr lang="en-PT"/>
          </a:p>
        </p:txBody>
      </p:sp>
    </p:spTree>
    <p:extLst>
      <p:ext uri="{BB962C8B-B14F-4D97-AF65-F5344CB8AC3E}">
        <p14:creationId xmlns:p14="http://schemas.microsoft.com/office/powerpoint/2010/main" val="2675766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Visto que a aplicação está agora a viver num lugar remoto, teremos que considerar também ataques internos, onde administradores maliciosos, com acessos e credenciais priveligiadas podem também, dentro do mesmo modelo, monitorizar a memória da aplicação, quebrando assim a confidencialidade dos dados. </a:t>
            </a:r>
          </a:p>
          <a:p>
            <a:endParaRPr lang="en-PT" dirty="0"/>
          </a:p>
          <a:p>
            <a:r>
              <a:rPr lang="en-PT" dirty="0"/>
              <a:t>De notar que admintimos o modelo de Honesto mas Curioso, onde individuos com acesso fisico às maquinas, não atuam de maneira a danificar fisicamente os servidores.</a:t>
            </a:r>
          </a:p>
        </p:txBody>
      </p:sp>
      <p:sp>
        <p:nvSpPr>
          <p:cNvPr id="4" name="Slide Number Placeholder 3"/>
          <p:cNvSpPr>
            <a:spLocks noGrp="1"/>
          </p:cNvSpPr>
          <p:nvPr>
            <p:ph type="sldNum" sz="quarter" idx="5"/>
          </p:nvPr>
        </p:nvSpPr>
        <p:spPr/>
        <p:txBody>
          <a:bodyPr/>
          <a:lstStyle/>
          <a:p>
            <a:fld id="{CE617106-10B5-934B-B33E-01729AEAC530}" type="slidenum">
              <a:rPr lang="en-PT" smtClean="0"/>
              <a:t>9</a:t>
            </a:fld>
            <a:endParaRPr lang="en-PT"/>
          </a:p>
        </p:txBody>
      </p:sp>
    </p:spTree>
    <p:extLst>
      <p:ext uri="{BB962C8B-B14F-4D97-AF65-F5344CB8AC3E}">
        <p14:creationId xmlns:p14="http://schemas.microsoft.com/office/powerpoint/2010/main" val="2304604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pt-PT"/>
              <a:t>Clique para editar o estilo de título do Modelo Global</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fld id="{D79543BC-5160-0D48-9860-ABA55B33FBEA}" type="datetime1">
              <a:rPr lang="en-US" smtClean="0"/>
              <a:t>2/11/21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324942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grafia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pt-PT"/>
              <a:t>Clique para editar o estilo de título do Modelo Global</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pt-PT"/>
              <a:t>Clique no ícone para adicionar uma imagem</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p:txBody>
          <a:bodyPr/>
          <a:lstStyle/>
          <a:p>
            <a:fld id="{4F0E55FF-E26B-344B-8B4D-8F0878AE54C3}" type="datetime1">
              <a:rPr lang="en-US" smtClean="0"/>
              <a:t>2/11/21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32544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
Segundo nível
Terceiro nível
Quarto nível
Quinto nível</a:t>
            </a:r>
            <a:endParaRPr lang="en-US" dirty="0"/>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475910EE-A397-F249-889F-428309FB0E2D}" type="datetime1">
              <a:rPr lang="en-US" smtClean="0"/>
              <a:t>2/11/21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2323091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pt-PT"/>
              <a:t>Clique para editar o estilo de título do Modelo Global</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pt-PT"/>
              <a:t>Editar os estilos de texto do Modelo Global
Segundo nível
Terceiro nível
Quarto nível
Quinto nível</a:t>
            </a:r>
            <a:endParaRPr lang="en-US" dirty="0"/>
          </a:p>
        </p:txBody>
      </p:sp>
      <p:sp>
        <p:nvSpPr>
          <p:cNvPr id="2" name="Date Placeholder 1"/>
          <p:cNvSpPr>
            <a:spLocks noGrp="1"/>
          </p:cNvSpPr>
          <p:nvPr>
            <p:ph type="dt" sz="half" idx="10"/>
          </p:nvPr>
        </p:nvSpPr>
        <p:spPr/>
        <p:txBody>
          <a:bodyPr/>
          <a:lstStyle/>
          <a:p>
            <a:fld id="{06DEE78D-35E9-E146-82D7-E11AED7B0064}" type="datetime1">
              <a:rPr lang="en-US" smtClean="0"/>
              <a:t>2/11/21</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4189315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anchor="t"/>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5A74F2CF-B2C0-C94D-B052-E4226A508BA7}" type="datetime1">
              <a:rPr lang="en-US" smtClean="0"/>
              <a:t>2/11/21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562359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2BA0288D-145D-0E4B-A96E-1E0A5743795B}" type="datetime1">
              <a:rPr lang="en-US" smtClean="0"/>
              <a:t>2/11/21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2622828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pt-PT"/>
              <a:t>Clique para editar o estilo de título do Modelo Global</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F5C2753B-D5E5-884F-A083-0DB77A71E0BB}" type="datetime1">
              <a:rPr lang="en-US" smtClean="0"/>
              <a:t>2/11/21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446674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3145FB31-6D8A-CE49-A54C-23AE299873E2}" type="datetime1">
              <a:rPr lang="en-US" smtClean="0"/>
              <a:t>2/11/21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625189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pt-PT"/>
              <a:t>Editar os estilos de texto do Modelo Global
Segundo nível
Terceiro nível
Quarto nível
Quinto nível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p:txBody>
          <a:bodyPr/>
          <a:lstStyle/>
          <a:p>
            <a:fld id="{601E198E-5E55-CF44-9BD3-3955597660C6}" type="datetime1">
              <a:rPr lang="en-US" smtClean="0"/>
              <a:t>2/11/21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086741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
Segundo nível
Terceiro nível
Quarto nível
Quinto nível</a:t>
            </a:r>
            <a:endParaRPr lang="en-US" dirty="0"/>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pt-PT"/>
              <a:t>Editar os estilos de texto do Modelo Global
Segundo nível
Terceiro nível
Quarto nível
Quinto nível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
Segundo nível
Terceiro nível
Quarto nível
Quinto nível</a:t>
            </a:r>
            <a:endParaRPr lang="en-US" dirty="0"/>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pt-PT"/>
              <a:t>Editar os estilos de texto do Modelo Global
Segundo nível
Terceiro nível
Quarto nível
Quinto nível</a:t>
            </a:r>
            <a:endParaRPr lang="en-US" dirty="0"/>
          </a:p>
        </p:txBody>
      </p:sp>
      <p:sp>
        <p:nvSpPr>
          <p:cNvPr id="7" name="Date Placeholder 6"/>
          <p:cNvSpPr>
            <a:spLocks noGrp="1"/>
          </p:cNvSpPr>
          <p:nvPr>
            <p:ph type="dt" sz="half" idx="10"/>
          </p:nvPr>
        </p:nvSpPr>
        <p:spPr/>
        <p:txBody>
          <a:bodyPr/>
          <a:lstStyle/>
          <a:p>
            <a:fld id="{77263477-8596-6D4B-A9BA-4415F21BD6CA}" type="datetime1">
              <a:rPr lang="en-US" smtClean="0"/>
              <a:t>2/11/21</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049779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fld id="{3A134EE7-14CA-6D43-AF23-A19431C7BF3D}" type="datetime1">
              <a:rPr lang="en-US" smtClean="0"/>
              <a:t>2/11/21</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834982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844794-9BE2-0B4B-A47C-4897614FE1EE}" type="datetime1">
              <a:rPr lang="en-US" smtClean="0"/>
              <a:t>2/11/21</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70653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pt-PT"/>
              <a:t>Clique para editar o estilo de título do Modelo Global</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pt-PT"/>
              <a:t>Editar os estilos de texto do Modelo Global
Segundo nível
Terceiro nível
Quarto nível
Quinto nível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p:txBody>
          <a:bodyPr/>
          <a:lstStyle/>
          <a:p>
            <a:fld id="{2C7B4857-1D15-E34B-8A2A-4574FC833D90}" type="datetime1">
              <a:rPr lang="en-US" smtClean="0"/>
              <a:t>2/11/21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534703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pt-PT"/>
              <a:t>Clique para editar o estilo de título do Modelo Global</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pt-PT"/>
              <a:t>Clique no ícone para adicionar uma imagem</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a:xfrm>
            <a:off x="3885810" y="6041362"/>
            <a:ext cx="976879" cy="365125"/>
          </a:xfrm>
        </p:spPr>
        <p:txBody>
          <a:bodyPr/>
          <a:lstStyle/>
          <a:p>
            <a:fld id="{FD13B4A2-0AC1-DD4C-9423-FB850105EA5E}" type="datetime1">
              <a:rPr lang="en-US" smtClean="0"/>
              <a:t>2/11/21</a:t>
            </a:fld>
            <a:endParaRPr lang="pt-PT"/>
          </a:p>
        </p:txBody>
      </p:sp>
      <p:sp>
        <p:nvSpPr>
          <p:cNvPr id="6" name="Footer Placeholder 5"/>
          <p:cNvSpPr>
            <a:spLocks noGrp="1"/>
          </p:cNvSpPr>
          <p:nvPr>
            <p:ph type="ftr" sz="quarter" idx="11"/>
          </p:nvPr>
        </p:nvSpPr>
        <p:spPr>
          <a:xfrm>
            <a:off x="590396" y="6041362"/>
            <a:ext cx="3295413" cy="365125"/>
          </a:xfrm>
        </p:spPr>
        <p:txBody>
          <a:bodyPr/>
          <a:lstStyle/>
          <a:p>
            <a:endParaRPr lang="pt-PT"/>
          </a:p>
        </p:txBody>
      </p:sp>
      <p:sp>
        <p:nvSpPr>
          <p:cNvPr id="7" name="Slide Number Placeholder 6"/>
          <p:cNvSpPr>
            <a:spLocks noGrp="1"/>
          </p:cNvSpPr>
          <p:nvPr>
            <p:ph type="sldNum" sz="quarter" idx="12"/>
          </p:nvPr>
        </p:nvSpPr>
        <p:spPr>
          <a:xfrm>
            <a:off x="4862689" y="5915888"/>
            <a:ext cx="1062155" cy="490599"/>
          </a:xfrm>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2196938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pt-PT"/>
              <a:t>Editar os estilos de texto do Modelo Global
Segundo nível
Terceiro nível
Quarto nível
Quinto nível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pt-PT"/>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87AA91A6-5CA5-BC47-BD30-9AB99C9DA1FE}" type="datetime1">
              <a:rPr lang="en-US" smtClean="0"/>
              <a:t>2/11/21</a:t>
            </a:fld>
            <a:endParaRPr lang="pt-PT"/>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9135C31-6AD0-CA46-9D97-A5A6BD1305E0}" type="slidenum">
              <a:rPr lang="pt-PT" smtClean="0"/>
              <a:t>‹#›</a:t>
            </a:fld>
            <a:endParaRPr lang="pt-PT"/>
          </a:p>
        </p:txBody>
      </p:sp>
    </p:spTree>
    <p:extLst>
      <p:ext uri="{BB962C8B-B14F-4D97-AF65-F5344CB8AC3E}">
        <p14:creationId xmlns:p14="http://schemas.microsoft.com/office/powerpoint/2010/main" val="811997133"/>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Lst>
  <p:hf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45.png"/><Relationship Id="rId7"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60.svg"/><Relationship Id="rId4" Type="http://schemas.openxmlformats.org/officeDocument/2006/relationships/image" Target="../media/image46.svg"/><Relationship Id="rId9"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2.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16.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75.png"/><Relationship Id="rId7" Type="http://schemas.openxmlformats.org/officeDocument/2006/relationships/image" Target="../media/image63.png"/><Relationship Id="rId12" Type="http://schemas.openxmlformats.org/officeDocument/2006/relationships/image" Target="../media/image82.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8.svg"/><Relationship Id="rId11" Type="http://schemas.openxmlformats.org/officeDocument/2006/relationships/image" Target="../media/image81.png"/><Relationship Id="rId5" Type="http://schemas.openxmlformats.org/officeDocument/2006/relationships/image" Target="../media/image77.png"/><Relationship Id="rId10" Type="http://schemas.openxmlformats.org/officeDocument/2006/relationships/image" Target="../media/image80.svg"/><Relationship Id="rId4" Type="http://schemas.openxmlformats.org/officeDocument/2006/relationships/image" Target="../media/image76.svg"/><Relationship Id="rId9" Type="http://schemas.openxmlformats.org/officeDocument/2006/relationships/image" Target="../media/image79.png"/></Relationships>
</file>

<file path=ppt/slides/_rels/slide17.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19.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5.png"/><Relationship Id="rId7"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6.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63.png"/><Relationship Id="rId7" Type="http://schemas.openxmlformats.org/officeDocument/2006/relationships/image" Target="../media/image93.png"/><Relationship Id="rId12" Type="http://schemas.openxmlformats.org/officeDocument/2006/relationships/image" Target="../media/image96.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8.svg"/><Relationship Id="rId11" Type="http://schemas.openxmlformats.org/officeDocument/2006/relationships/image" Target="../media/image95.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64.svg"/><Relationship Id="rId9"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22.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tiff"/><Relationship Id="rId4" Type="http://schemas.openxmlformats.org/officeDocument/2006/relationships/image" Target="../media/image98.tiff"/></Relationships>
</file>

<file path=ppt/slides/_rels/slide2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png"/><Relationship Id="rId7" Type="http://schemas.openxmlformats.org/officeDocument/2006/relationships/image" Target="../media/image10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tiff"/><Relationship Id="rId4" Type="http://schemas.openxmlformats.org/officeDocument/2006/relationships/image" Target="../media/image98.tiff"/></Relationships>
</file>

<file path=ppt/slides/_rels/slide2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anciaes/secure-redis-container"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github.com/aanciaes/secure-redis-client" TargetMode="External"/><Relationship Id="rId4" Type="http://schemas.openxmlformats.org/officeDocument/2006/relationships/hyperlink" Target="https://github.com/aanciaes/secure-redis-proxy"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3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chart" Target="../charts/chart5.xml"/></Relationships>
</file>

<file path=ppt/slides/_rels/slide3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18" Type="http://schemas.openxmlformats.org/officeDocument/2006/relationships/image" Target="../media/image21.svg"/><Relationship Id="rId26" Type="http://schemas.openxmlformats.org/officeDocument/2006/relationships/image" Target="../media/image29.sv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5.xml"/><Relationship Id="rId16" Type="http://schemas.openxmlformats.org/officeDocument/2006/relationships/image" Target="../media/image19.svg"/><Relationship Id="rId20" Type="http://schemas.openxmlformats.org/officeDocument/2006/relationships/image" Target="../media/image23.svg"/><Relationship Id="rId29"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24" Type="http://schemas.openxmlformats.org/officeDocument/2006/relationships/image" Target="../media/image27.sv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svg"/><Relationship Id="rId10" Type="http://schemas.openxmlformats.org/officeDocument/2006/relationships/image" Target="../media/image13.svg"/><Relationship Id="rId19" Type="http://schemas.openxmlformats.org/officeDocument/2006/relationships/image" Target="../media/image22.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 Id="rId22" Type="http://schemas.openxmlformats.org/officeDocument/2006/relationships/image" Target="../media/image25.svg"/><Relationship Id="rId27" Type="http://schemas.openxmlformats.org/officeDocument/2006/relationships/image" Target="../media/image30.png"/></Relationships>
</file>

<file path=ppt/slides/_rels/slide6.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svg"/><Relationship Id="rId26" Type="http://schemas.openxmlformats.org/officeDocument/2006/relationships/image" Target="../media/image29.sv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2.png"/><Relationship Id="rId2" Type="http://schemas.openxmlformats.org/officeDocument/2006/relationships/notesSlide" Target="../notesSlides/notesSlide6.xml"/><Relationship Id="rId16" Type="http://schemas.openxmlformats.org/officeDocument/2006/relationships/image" Target="../media/image19.svg"/><Relationship Id="rId20" Type="http://schemas.openxmlformats.org/officeDocument/2006/relationships/image" Target="../media/image23.svg"/><Relationship Id="rId29"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14.png"/><Relationship Id="rId24" Type="http://schemas.openxmlformats.org/officeDocument/2006/relationships/image" Target="../media/image27.svg"/><Relationship Id="rId32" Type="http://schemas.openxmlformats.org/officeDocument/2006/relationships/image" Target="../media/image38.svg"/><Relationship Id="rId5" Type="http://schemas.openxmlformats.org/officeDocument/2006/relationships/image" Target="../media/image33.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svg"/><Relationship Id="rId10" Type="http://schemas.openxmlformats.org/officeDocument/2006/relationships/image" Target="../media/image13.svg"/><Relationship Id="rId19" Type="http://schemas.openxmlformats.org/officeDocument/2006/relationships/image" Target="../media/image22.png"/><Relationship Id="rId31" Type="http://schemas.openxmlformats.org/officeDocument/2006/relationships/image" Target="../media/image37.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 Id="rId22" Type="http://schemas.openxmlformats.org/officeDocument/2006/relationships/image" Target="../media/image25.svg"/><Relationship Id="rId27" Type="http://schemas.openxmlformats.org/officeDocument/2006/relationships/image" Target="../media/image30.png"/><Relationship Id="rId30" Type="http://schemas.openxmlformats.org/officeDocument/2006/relationships/image" Target="../media/image36.svg"/><Relationship Id="rId8" Type="http://schemas.openxmlformats.org/officeDocument/2006/relationships/image" Target="../media/image11.sv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1.png"/><Relationship Id="rId12" Type="http://schemas.microsoft.com/office/2007/relationships/hdphoto" Target="../media/hdphoto5.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43.png"/><Relationship Id="rId5" Type="http://schemas.openxmlformats.org/officeDocument/2006/relationships/image" Target="../media/image40.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42.png"/><Relationship Id="rId14" Type="http://schemas.microsoft.com/office/2007/relationships/hdphoto" Target="../media/hdphoto6.wdp"/></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9.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5.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6.svg"/><Relationship Id="rId9"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2E7F6"/>
        </a:solidFill>
        <a:effectLst/>
      </p:bgPr>
    </p:bg>
    <p:spTree>
      <p:nvGrpSpPr>
        <p:cNvPr id="1" name=""/>
        <p:cNvGrpSpPr/>
        <p:nvPr/>
      </p:nvGrpSpPr>
      <p:grpSpPr>
        <a:xfrm>
          <a:off x="0" y="0"/>
          <a:ext cx="0" cy="0"/>
          <a:chOff x="0" y="0"/>
          <a:chExt cx="0" cy="0"/>
        </a:xfrm>
      </p:grpSpPr>
      <p:sp>
        <p:nvSpPr>
          <p:cNvPr id="4" name="Manual Input 3">
            <a:extLst>
              <a:ext uri="{FF2B5EF4-FFF2-40B4-BE49-F238E27FC236}">
                <a16:creationId xmlns:a16="http://schemas.microsoft.com/office/drawing/2014/main" id="{A51E9FA9-B0CE-2846-848D-C644DA48FF1E}"/>
              </a:ext>
            </a:extLst>
          </p:cNvPr>
          <p:cNvSpPr/>
          <p:nvPr/>
        </p:nvSpPr>
        <p:spPr>
          <a:xfrm rot="5400000">
            <a:off x="934449" y="-934455"/>
            <a:ext cx="6858003" cy="8726907"/>
          </a:xfrm>
          <a:prstGeom prst="flowChartManualInput">
            <a:avLst/>
          </a:prstGeom>
          <a:solidFill>
            <a:srgbClr val="9DD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 name="Manual Input 1">
            <a:extLst>
              <a:ext uri="{FF2B5EF4-FFF2-40B4-BE49-F238E27FC236}">
                <a16:creationId xmlns:a16="http://schemas.microsoft.com/office/drawing/2014/main" id="{E14C037C-09E7-194C-92FB-1A1CCE8C40DE}"/>
              </a:ext>
            </a:extLst>
          </p:cNvPr>
          <p:cNvSpPr>
            <a:spLocks/>
          </p:cNvSpPr>
          <p:nvPr/>
        </p:nvSpPr>
        <p:spPr>
          <a:xfrm rot="5400000">
            <a:off x="324851" y="-324854"/>
            <a:ext cx="6858001" cy="7507712"/>
          </a:xfrm>
          <a:prstGeom prst="flowChartManualInput">
            <a:avLst/>
          </a:prstGeom>
          <a:pattFill prst="wdUpDiag">
            <a:fgClr>
              <a:srgbClr val="1AA8DD"/>
            </a:fgClr>
            <a:bgClr>
              <a:srgbClr val="35B0E5"/>
            </a:bgClr>
          </a:patt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Title 1">
            <a:extLst>
              <a:ext uri="{FF2B5EF4-FFF2-40B4-BE49-F238E27FC236}">
                <a16:creationId xmlns:a16="http://schemas.microsoft.com/office/drawing/2014/main" id="{7BDDC65B-BB28-604F-845C-3A2B8907DB98}"/>
              </a:ext>
            </a:extLst>
          </p:cNvPr>
          <p:cNvSpPr txBox="1">
            <a:spLocks/>
          </p:cNvSpPr>
          <p:nvPr/>
        </p:nvSpPr>
        <p:spPr>
          <a:xfrm>
            <a:off x="481981" y="436870"/>
            <a:ext cx="5079031" cy="1304874"/>
          </a:xfrm>
          <a:prstGeom prst="rect">
            <a:avLst/>
          </a:prstGeom>
        </p:spPr>
        <p:txBody>
          <a:bodyPr anchor="t">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a:solidFill>
                  <a:schemeClr val="tx1">
                    <a:lumMod val="85000"/>
                  </a:schemeClr>
                </a:solidFill>
              </a:rPr>
              <a:t>Master of Science in Computer Science and Engineering </a:t>
            </a:r>
          </a:p>
        </p:txBody>
      </p:sp>
      <p:sp>
        <p:nvSpPr>
          <p:cNvPr id="7" name="TextBox 6">
            <a:extLst>
              <a:ext uri="{FF2B5EF4-FFF2-40B4-BE49-F238E27FC236}">
                <a16:creationId xmlns:a16="http://schemas.microsoft.com/office/drawing/2014/main" id="{5C3AC842-39B2-4446-84D0-0159DD012A6A}"/>
              </a:ext>
            </a:extLst>
          </p:cNvPr>
          <p:cNvSpPr txBox="1"/>
          <p:nvPr/>
        </p:nvSpPr>
        <p:spPr>
          <a:xfrm>
            <a:off x="309508" y="2459504"/>
            <a:ext cx="6493628" cy="2092881"/>
          </a:xfrm>
          <a:prstGeom prst="rect">
            <a:avLst/>
          </a:prstGeom>
          <a:noFill/>
        </p:spPr>
        <p:txBody>
          <a:bodyPr wrap="square" rtlCol="0">
            <a:spAutoFit/>
          </a:bodyPr>
          <a:lstStyle/>
          <a:p>
            <a:pPr>
              <a:spcAft>
                <a:spcPts val="600"/>
              </a:spcAft>
            </a:pPr>
            <a:r>
              <a:rPr lang="en-GB" sz="4000" b="1" dirty="0"/>
              <a:t>A Trusted and </a:t>
            </a:r>
          </a:p>
          <a:p>
            <a:pPr>
              <a:spcAft>
                <a:spcPts val="600"/>
              </a:spcAft>
            </a:pPr>
            <a:r>
              <a:rPr lang="en-GB" sz="4000" b="1" dirty="0"/>
              <a:t>Privacy-Enhanced </a:t>
            </a:r>
          </a:p>
          <a:p>
            <a:pPr>
              <a:spcAft>
                <a:spcPts val="600"/>
              </a:spcAft>
            </a:pPr>
            <a:r>
              <a:rPr lang="en-GB" sz="4000" b="1" dirty="0"/>
              <a:t>In-Memory Data Store </a:t>
            </a:r>
            <a:endParaRPr lang="en-GB" sz="4000" dirty="0">
              <a:effectLst/>
            </a:endParaRPr>
          </a:p>
        </p:txBody>
      </p:sp>
      <p:sp>
        <p:nvSpPr>
          <p:cNvPr id="8" name="TextBox 7">
            <a:extLst>
              <a:ext uri="{FF2B5EF4-FFF2-40B4-BE49-F238E27FC236}">
                <a16:creationId xmlns:a16="http://schemas.microsoft.com/office/drawing/2014/main" id="{30112594-DD75-9946-AC66-F62B4BF9D724}"/>
              </a:ext>
            </a:extLst>
          </p:cNvPr>
          <p:cNvSpPr txBox="1"/>
          <p:nvPr/>
        </p:nvSpPr>
        <p:spPr>
          <a:xfrm>
            <a:off x="309508" y="5305082"/>
            <a:ext cx="3872727" cy="400110"/>
          </a:xfrm>
          <a:prstGeom prst="rect">
            <a:avLst/>
          </a:prstGeom>
          <a:noFill/>
        </p:spPr>
        <p:txBody>
          <a:bodyPr wrap="none" rtlCol="0">
            <a:spAutoFit/>
          </a:bodyPr>
          <a:lstStyle/>
          <a:p>
            <a:pPr>
              <a:spcAft>
                <a:spcPts val="600"/>
              </a:spcAft>
            </a:pPr>
            <a:r>
              <a:rPr lang="en-PT" sz="2000" dirty="0"/>
              <a:t>Miguel de Lemos Dias</a:t>
            </a:r>
            <a:r>
              <a:rPr lang="en-GB" sz="2000" dirty="0"/>
              <a:t> Rosa Anciães</a:t>
            </a:r>
            <a:endParaRPr lang="en-PT" sz="2000" dirty="0"/>
          </a:p>
        </p:txBody>
      </p:sp>
      <p:sp>
        <p:nvSpPr>
          <p:cNvPr id="10" name="TextBox 9">
            <a:extLst>
              <a:ext uri="{FF2B5EF4-FFF2-40B4-BE49-F238E27FC236}">
                <a16:creationId xmlns:a16="http://schemas.microsoft.com/office/drawing/2014/main" id="{76E9C32C-EE84-9148-A97E-2A4C54046511}"/>
              </a:ext>
            </a:extLst>
          </p:cNvPr>
          <p:cNvSpPr txBox="1"/>
          <p:nvPr/>
        </p:nvSpPr>
        <p:spPr>
          <a:xfrm>
            <a:off x="5180837" y="5991296"/>
            <a:ext cx="1543371" cy="369332"/>
          </a:xfrm>
          <a:prstGeom prst="rect">
            <a:avLst/>
          </a:prstGeom>
          <a:noFill/>
        </p:spPr>
        <p:txBody>
          <a:bodyPr wrap="none" rtlCol="0">
            <a:spAutoFit/>
          </a:bodyPr>
          <a:lstStyle/>
          <a:p>
            <a:pPr>
              <a:spcAft>
                <a:spcPts val="600"/>
              </a:spcAft>
            </a:pPr>
            <a:r>
              <a:rPr lang="en-PT" dirty="0"/>
              <a:t>February 2021</a:t>
            </a:r>
          </a:p>
        </p:txBody>
      </p:sp>
      <p:sp>
        <p:nvSpPr>
          <p:cNvPr id="11" name="TextBox 10">
            <a:extLst>
              <a:ext uri="{FF2B5EF4-FFF2-40B4-BE49-F238E27FC236}">
                <a16:creationId xmlns:a16="http://schemas.microsoft.com/office/drawing/2014/main" id="{5247D85B-6201-DD42-890B-CACAF47FE073}"/>
              </a:ext>
            </a:extLst>
          </p:cNvPr>
          <p:cNvSpPr txBox="1"/>
          <p:nvPr/>
        </p:nvSpPr>
        <p:spPr>
          <a:xfrm>
            <a:off x="9075441" y="3505944"/>
            <a:ext cx="2807051" cy="1169551"/>
          </a:xfrm>
          <a:prstGeom prst="rect">
            <a:avLst/>
          </a:prstGeom>
          <a:noFill/>
        </p:spPr>
        <p:txBody>
          <a:bodyPr wrap="square" rtlCol="0">
            <a:spAutoFit/>
          </a:bodyPr>
          <a:lstStyle/>
          <a:p>
            <a:pPr>
              <a:spcAft>
                <a:spcPts val="600"/>
              </a:spcAft>
            </a:pPr>
            <a:r>
              <a:rPr lang="en-PT" sz="2000" b="1" dirty="0">
                <a:solidFill>
                  <a:schemeClr val="bg1"/>
                </a:solidFill>
              </a:rPr>
              <a:t>Jury:</a:t>
            </a:r>
          </a:p>
          <a:p>
            <a:pPr>
              <a:spcAft>
                <a:spcPts val="600"/>
              </a:spcAft>
            </a:pPr>
            <a:r>
              <a:rPr lang="en-PT" sz="2000" dirty="0">
                <a:solidFill>
                  <a:schemeClr val="bg1"/>
                </a:solidFill>
              </a:rPr>
              <a:t>Dr. João Moura Pires</a:t>
            </a:r>
          </a:p>
          <a:p>
            <a:pPr>
              <a:spcAft>
                <a:spcPts val="600"/>
              </a:spcAft>
            </a:pPr>
            <a:r>
              <a:rPr lang="en-PT" sz="2000" dirty="0">
                <a:solidFill>
                  <a:schemeClr val="bg1"/>
                </a:solidFill>
              </a:rPr>
              <a:t>Dr. Pedro Inácio</a:t>
            </a:r>
          </a:p>
        </p:txBody>
      </p:sp>
      <p:sp>
        <p:nvSpPr>
          <p:cNvPr id="12" name="TextBox 11">
            <a:extLst>
              <a:ext uri="{FF2B5EF4-FFF2-40B4-BE49-F238E27FC236}">
                <a16:creationId xmlns:a16="http://schemas.microsoft.com/office/drawing/2014/main" id="{32E55BF0-0F09-024D-B69A-047D23164261}"/>
              </a:ext>
            </a:extLst>
          </p:cNvPr>
          <p:cNvSpPr txBox="1"/>
          <p:nvPr/>
        </p:nvSpPr>
        <p:spPr>
          <a:xfrm>
            <a:off x="9075440" y="5112722"/>
            <a:ext cx="3116560" cy="784830"/>
          </a:xfrm>
          <a:prstGeom prst="rect">
            <a:avLst/>
          </a:prstGeom>
          <a:noFill/>
        </p:spPr>
        <p:txBody>
          <a:bodyPr wrap="square" rtlCol="0">
            <a:spAutoFit/>
          </a:bodyPr>
          <a:lstStyle/>
          <a:p>
            <a:pPr>
              <a:spcAft>
                <a:spcPts val="600"/>
              </a:spcAft>
            </a:pPr>
            <a:r>
              <a:rPr lang="en-PT" sz="2000" b="1" dirty="0">
                <a:solidFill>
                  <a:schemeClr val="bg1"/>
                </a:solidFill>
              </a:rPr>
              <a:t>Adviser:</a:t>
            </a:r>
          </a:p>
          <a:p>
            <a:pPr>
              <a:spcAft>
                <a:spcPts val="600"/>
              </a:spcAft>
            </a:pPr>
            <a:r>
              <a:rPr lang="en-PT" sz="2000" dirty="0">
                <a:solidFill>
                  <a:schemeClr val="bg1"/>
                </a:solidFill>
              </a:rPr>
              <a:t>Dr. Henrique Domingos</a:t>
            </a:r>
          </a:p>
        </p:txBody>
      </p:sp>
      <p:pic>
        <p:nvPicPr>
          <p:cNvPr id="13" name="Picture 12" descr="A close up of a logo&#10;&#10;Description automatically generated">
            <a:extLst>
              <a:ext uri="{FF2B5EF4-FFF2-40B4-BE49-F238E27FC236}">
                <a16:creationId xmlns:a16="http://schemas.microsoft.com/office/drawing/2014/main" id="{86A63777-FB8A-3642-9EB3-27479C957CE3}"/>
              </a:ext>
            </a:extLst>
          </p:cNvPr>
          <p:cNvPicPr>
            <a:picLocks noChangeAspect="1"/>
          </p:cNvPicPr>
          <p:nvPr/>
        </p:nvPicPr>
        <p:blipFill>
          <a:blip r:embed="rId3"/>
          <a:stretch>
            <a:fillRect/>
          </a:stretch>
        </p:blipFill>
        <p:spPr>
          <a:xfrm>
            <a:off x="7358063" y="294543"/>
            <a:ext cx="4555155" cy="706048"/>
          </a:xfrm>
          <a:prstGeom prst="rect">
            <a:avLst/>
          </a:prstGeom>
        </p:spPr>
      </p:pic>
    </p:spTree>
    <p:extLst>
      <p:ext uri="{BB962C8B-B14F-4D97-AF65-F5344CB8AC3E}">
        <p14:creationId xmlns:p14="http://schemas.microsoft.com/office/powerpoint/2010/main" val="1249055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Dissertation Problem</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40" name="TextBox 39">
            <a:extLst>
              <a:ext uri="{FF2B5EF4-FFF2-40B4-BE49-F238E27FC236}">
                <a16:creationId xmlns:a16="http://schemas.microsoft.com/office/drawing/2014/main" id="{B65E80D7-925D-5149-8A46-9366503BC393}"/>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pic>
        <p:nvPicPr>
          <p:cNvPr id="26" name="Graphic 25" descr="Devil face with solid fill with solid fill">
            <a:extLst>
              <a:ext uri="{FF2B5EF4-FFF2-40B4-BE49-F238E27FC236}">
                <a16:creationId xmlns:a16="http://schemas.microsoft.com/office/drawing/2014/main" id="{78C3E087-A80A-4745-9CE0-6338CB4CFD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7719" y="3642747"/>
            <a:ext cx="914400" cy="914400"/>
          </a:xfrm>
          <a:prstGeom prst="rect">
            <a:avLst/>
          </a:prstGeom>
        </p:spPr>
      </p:pic>
      <p:sp>
        <p:nvSpPr>
          <p:cNvPr id="28" name="Left Arrow 27">
            <a:extLst>
              <a:ext uri="{FF2B5EF4-FFF2-40B4-BE49-F238E27FC236}">
                <a16:creationId xmlns:a16="http://schemas.microsoft.com/office/drawing/2014/main" id="{341BA7FD-487E-5147-A857-B87CE21A1DCB}"/>
              </a:ext>
            </a:extLst>
          </p:cNvPr>
          <p:cNvSpPr/>
          <p:nvPr/>
        </p:nvSpPr>
        <p:spPr>
          <a:xfrm rot="9098698">
            <a:off x="4687220" y="2865406"/>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Left Arrow 28">
            <a:extLst>
              <a:ext uri="{FF2B5EF4-FFF2-40B4-BE49-F238E27FC236}">
                <a16:creationId xmlns:a16="http://schemas.microsoft.com/office/drawing/2014/main" id="{34B27B30-9670-174B-8276-9E06CE48D1DD}"/>
              </a:ext>
            </a:extLst>
          </p:cNvPr>
          <p:cNvSpPr/>
          <p:nvPr/>
        </p:nvSpPr>
        <p:spPr>
          <a:xfrm rot="10800000">
            <a:off x="4739046" y="3728313"/>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0" name="Left Arrow 29">
            <a:extLst>
              <a:ext uri="{FF2B5EF4-FFF2-40B4-BE49-F238E27FC236}">
                <a16:creationId xmlns:a16="http://schemas.microsoft.com/office/drawing/2014/main" id="{D06B04E6-9473-E34E-8F2D-C3E58AEC66D0}"/>
              </a:ext>
            </a:extLst>
          </p:cNvPr>
          <p:cNvSpPr/>
          <p:nvPr/>
        </p:nvSpPr>
        <p:spPr>
          <a:xfrm rot="12234199">
            <a:off x="4716948" y="4705878"/>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39" name="Graphic 38" descr="Devil face with solid fill with solid fill">
            <a:extLst>
              <a:ext uri="{FF2B5EF4-FFF2-40B4-BE49-F238E27FC236}">
                <a16:creationId xmlns:a16="http://schemas.microsoft.com/office/drawing/2014/main" id="{960134B1-A27C-C445-8566-46B1250CB6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1612" y="5513552"/>
            <a:ext cx="914400" cy="914400"/>
          </a:xfrm>
          <a:prstGeom prst="rect">
            <a:avLst/>
          </a:prstGeom>
        </p:spPr>
      </p:pic>
      <p:sp>
        <p:nvSpPr>
          <p:cNvPr id="41" name="Left Arrow 40">
            <a:extLst>
              <a:ext uri="{FF2B5EF4-FFF2-40B4-BE49-F238E27FC236}">
                <a16:creationId xmlns:a16="http://schemas.microsoft.com/office/drawing/2014/main" id="{A0B4565D-67D7-0D42-8459-7C2A5F090FEB}"/>
              </a:ext>
            </a:extLst>
          </p:cNvPr>
          <p:cNvSpPr/>
          <p:nvPr/>
        </p:nvSpPr>
        <p:spPr>
          <a:xfrm>
            <a:off x="8585829" y="5711872"/>
            <a:ext cx="1032036" cy="425885"/>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bg1"/>
              </a:solidFill>
            </a:endParaRPr>
          </a:p>
        </p:txBody>
      </p:sp>
      <p:sp>
        <p:nvSpPr>
          <p:cNvPr id="42" name="Left Arrow 41">
            <a:extLst>
              <a:ext uri="{FF2B5EF4-FFF2-40B4-BE49-F238E27FC236}">
                <a16:creationId xmlns:a16="http://schemas.microsoft.com/office/drawing/2014/main" id="{272F1463-8038-7543-84D2-1C99E727FD57}"/>
              </a:ext>
            </a:extLst>
          </p:cNvPr>
          <p:cNvSpPr/>
          <p:nvPr/>
        </p:nvSpPr>
        <p:spPr>
          <a:xfrm rot="3054044">
            <a:off x="8307258" y="4584424"/>
            <a:ext cx="1577931" cy="425885"/>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solidFill>
                <a:schemeClr val="bg1"/>
              </a:solidFill>
            </a:endParaRPr>
          </a:p>
        </p:txBody>
      </p:sp>
      <p:sp>
        <p:nvSpPr>
          <p:cNvPr id="43" name="Left Arrow 42">
            <a:extLst>
              <a:ext uri="{FF2B5EF4-FFF2-40B4-BE49-F238E27FC236}">
                <a16:creationId xmlns:a16="http://schemas.microsoft.com/office/drawing/2014/main" id="{1B01AE23-F989-1F41-A525-AEA91A9D524A}"/>
              </a:ext>
            </a:extLst>
          </p:cNvPr>
          <p:cNvSpPr/>
          <p:nvPr/>
        </p:nvSpPr>
        <p:spPr>
          <a:xfrm rot="5400000">
            <a:off x="9317937" y="4090931"/>
            <a:ext cx="1901750"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27" name="Graphic 26" descr="Devil face with solid fill with solid fill">
            <a:extLst>
              <a:ext uri="{FF2B5EF4-FFF2-40B4-BE49-F238E27FC236}">
                <a16:creationId xmlns:a16="http://schemas.microsoft.com/office/drawing/2014/main" id="{C926E733-3E82-5943-87E0-874A244290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1894" y="2701297"/>
            <a:ext cx="533117" cy="533117"/>
          </a:xfrm>
          <a:prstGeom prst="rect">
            <a:avLst/>
          </a:prstGeom>
        </p:spPr>
      </p:pic>
      <p:pic>
        <p:nvPicPr>
          <p:cNvPr id="31" name="Graphic 30" descr="Bug with solid fill">
            <a:extLst>
              <a:ext uri="{FF2B5EF4-FFF2-40B4-BE49-F238E27FC236}">
                <a16:creationId xmlns:a16="http://schemas.microsoft.com/office/drawing/2014/main" id="{72F09AF8-9EE3-B44B-9FF1-8611860100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46669" y="2698598"/>
            <a:ext cx="533117" cy="533117"/>
          </a:xfrm>
          <a:prstGeom prst="rect">
            <a:avLst/>
          </a:prstGeom>
        </p:spPr>
      </p:pic>
      <p:sp>
        <p:nvSpPr>
          <p:cNvPr id="36" name="Left Arrow 35">
            <a:extLst>
              <a:ext uri="{FF2B5EF4-FFF2-40B4-BE49-F238E27FC236}">
                <a16:creationId xmlns:a16="http://schemas.microsoft.com/office/drawing/2014/main" id="{A88436A6-A462-EC4D-9560-E0AD9279EE33}"/>
              </a:ext>
            </a:extLst>
          </p:cNvPr>
          <p:cNvSpPr/>
          <p:nvPr/>
        </p:nvSpPr>
        <p:spPr>
          <a:xfrm>
            <a:off x="7694700" y="2721822"/>
            <a:ext cx="1127342" cy="425885"/>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7" name="Left Arrow 36">
            <a:extLst>
              <a:ext uri="{FF2B5EF4-FFF2-40B4-BE49-F238E27FC236}">
                <a16:creationId xmlns:a16="http://schemas.microsoft.com/office/drawing/2014/main" id="{CD6EB2BB-CB92-D448-8B3F-675D96681A25}"/>
              </a:ext>
            </a:extLst>
          </p:cNvPr>
          <p:cNvSpPr/>
          <p:nvPr/>
        </p:nvSpPr>
        <p:spPr>
          <a:xfrm rot="5400000">
            <a:off x="6186768" y="3371372"/>
            <a:ext cx="656444" cy="377130"/>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8" name="TextBox 47">
            <a:extLst>
              <a:ext uri="{FF2B5EF4-FFF2-40B4-BE49-F238E27FC236}">
                <a16:creationId xmlns:a16="http://schemas.microsoft.com/office/drawing/2014/main" id="{6D1396F4-F377-3745-A0CB-48DC7BD8DD8E}"/>
              </a:ext>
            </a:extLst>
          </p:cNvPr>
          <p:cNvSpPr txBox="1"/>
          <p:nvPr/>
        </p:nvSpPr>
        <p:spPr>
          <a:xfrm>
            <a:off x="166428" y="2455584"/>
            <a:ext cx="4024311" cy="3726148"/>
          </a:xfrm>
          <a:prstGeom prst="rect">
            <a:avLst/>
          </a:prstGeom>
          <a:noFill/>
        </p:spPr>
        <p:txBody>
          <a:bodyPr wrap="square" rtlCol="0">
            <a:spAutoFit/>
          </a:bodyPr>
          <a:lstStyle/>
          <a:p>
            <a:pPr marL="457200" indent="-457200">
              <a:lnSpc>
                <a:spcPct val="150000"/>
              </a:lnSpc>
              <a:buFont typeface="+mj-lt"/>
              <a:buAutoNum type="arabicPeriod"/>
            </a:pPr>
            <a:r>
              <a:rPr lang="en-PT" sz="2000" b="1" dirty="0">
                <a:solidFill>
                  <a:schemeClr val="bg1"/>
                </a:solidFill>
              </a:rPr>
              <a:t>Memory Vulerability Exposuse</a:t>
            </a:r>
          </a:p>
          <a:p>
            <a:pPr marL="457200" indent="-457200">
              <a:lnSpc>
                <a:spcPct val="150000"/>
              </a:lnSpc>
              <a:buFont typeface="+mj-lt"/>
              <a:buAutoNum type="arabicPeriod"/>
            </a:pPr>
            <a:endParaRPr lang="en-PT" sz="2000" b="1" dirty="0">
              <a:solidFill>
                <a:schemeClr val="bg1"/>
              </a:solidFill>
            </a:endParaRPr>
          </a:p>
          <a:p>
            <a:pPr marL="457200" indent="-457200">
              <a:lnSpc>
                <a:spcPct val="150000"/>
              </a:lnSpc>
              <a:buFont typeface="+mj-lt"/>
              <a:buAutoNum type="arabicPeriod"/>
            </a:pPr>
            <a:r>
              <a:rPr lang="en-PT" sz="2000" b="1" dirty="0">
                <a:solidFill>
                  <a:schemeClr val="bg1"/>
                </a:solidFill>
              </a:rPr>
              <a:t>Deficient Isolation from malicious code.</a:t>
            </a:r>
          </a:p>
          <a:p>
            <a:pPr marL="457200" indent="-457200">
              <a:lnSpc>
                <a:spcPct val="150000"/>
              </a:lnSpc>
              <a:buFont typeface="+mj-lt"/>
              <a:buAutoNum type="arabicPeriod"/>
            </a:pPr>
            <a:endParaRPr lang="en-PT" sz="2000" b="1" dirty="0">
              <a:solidFill>
                <a:schemeClr val="bg1"/>
              </a:solidFill>
            </a:endParaRPr>
          </a:p>
          <a:p>
            <a:pPr marL="457200" indent="-457200">
              <a:lnSpc>
                <a:spcPct val="150000"/>
              </a:lnSpc>
              <a:buFont typeface="+mj-lt"/>
              <a:buAutoNum type="arabicPeriod"/>
            </a:pPr>
            <a:r>
              <a:rPr lang="en-PT" sz="2000" b="1" dirty="0">
                <a:solidFill>
                  <a:schemeClr val="bg1"/>
                </a:solidFill>
              </a:rPr>
              <a:t>Non-attestable Software and hardware</a:t>
            </a:r>
          </a:p>
        </p:txBody>
      </p:sp>
      <p:sp>
        <p:nvSpPr>
          <p:cNvPr id="49" name="Slide Number Placeholder 5">
            <a:extLst>
              <a:ext uri="{FF2B5EF4-FFF2-40B4-BE49-F238E27FC236}">
                <a16:creationId xmlns:a16="http://schemas.microsoft.com/office/drawing/2014/main" id="{7B40D2AD-5C11-4F48-9273-CA4E91C9988F}"/>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10</a:t>
            </a:fld>
            <a:endParaRPr lang="pt-PT" dirty="0"/>
          </a:p>
        </p:txBody>
      </p:sp>
    </p:spTree>
    <p:extLst>
      <p:ext uri="{BB962C8B-B14F-4D97-AF65-F5344CB8AC3E}">
        <p14:creationId xmlns:p14="http://schemas.microsoft.com/office/powerpoint/2010/main" val="491691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Contributions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Graphic 8" descr="Monitor with solid fill">
            <a:extLst>
              <a:ext uri="{FF2B5EF4-FFF2-40B4-BE49-F238E27FC236}">
                <a16:creationId xmlns:a16="http://schemas.microsoft.com/office/drawing/2014/main" id="{B9F7D7C5-3909-D046-8A08-BA99F37F08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24765" y="2838910"/>
            <a:ext cx="914400" cy="914400"/>
          </a:xfrm>
          <a:prstGeom prst="rect">
            <a:avLst/>
          </a:prstGeom>
        </p:spPr>
      </p:pic>
      <p:pic>
        <p:nvPicPr>
          <p:cNvPr id="11" name="Graphic 10" descr="Database with solid fill">
            <a:extLst>
              <a:ext uri="{FF2B5EF4-FFF2-40B4-BE49-F238E27FC236}">
                <a16:creationId xmlns:a16="http://schemas.microsoft.com/office/drawing/2014/main" id="{97E4227E-D8A5-7249-8896-121FF2C0A2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22903" y="2653379"/>
            <a:ext cx="914400" cy="914400"/>
          </a:xfrm>
          <a:prstGeom prst="rect">
            <a:avLst/>
          </a:prstGeom>
        </p:spPr>
      </p:pic>
      <p:sp>
        <p:nvSpPr>
          <p:cNvPr id="12" name="Rounded Rectangle 11">
            <a:extLst>
              <a:ext uri="{FF2B5EF4-FFF2-40B4-BE49-F238E27FC236}">
                <a16:creationId xmlns:a16="http://schemas.microsoft.com/office/drawing/2014/main" id="{35688510-E107-1C41-BE60-3E9F74AF49BE}"/>
              </a:ext>
            </a:extLst>
          </p:cNvPr>
          <p:cNvSpPr/>
          <p:nvPr/>
        </p:nvSpPr>
        <p:spPr>
          <a:xfrm>
            <a:off x="2480255" y="2477788"/>
            <a:ext cx="2500996" cy="1457739"/>
          </a:xfrm>
          <a:prstGeom prst="roundRect">
            <a:avLst/>
          </a:prstGeom>
          <a:noFill/>
          <a:ln w="5715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5" name="Graphic 14" descr="Badge Tick with solid fill">
            <a:extLst>
              <a:ext uri="{FF2B5EF4-FFF2-40B4-BE49-F238E27FC236}">
                <a16:creationId xmlns:a16="http://schemas.microsoft.com/office/drawing/2014/main" id="{CB5F0E3D-3652-3D46-87C5-AD617BA8F5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64243" y="3296110"/>
            <a:ext cx="914400" cy="914400"/>
          </a:xfrm>
          <a:prstGeom prst="rect">
            <a:avLst/>
          </a:prstGeom>
        </p:spPr>
      </p:pic>
      <p:pic>
        <p:nvPicPr>
          <p:cNvPr id="28" name="Graphic 27" descr="Document outline">
            <a:extLst>
              <a:ext uri="{FF2B5EF4-FFF2-40B4-BE49-F238E27FC236}">
                <a16:creationId xmlns:a16="http://schemas.microsoft.com/office/drawing/2014/main" id="{22A482A6-E7EA-5147-ABDD-FC21C5CF21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63685" y="2304562"/>
            <a:ext cx="1748060" cy="1748060"/>
          </a:xfrm>
          <a:prstGeom prst="rect">
            <a:avLst/>
          </a:prstGeom>
        </p:spPr>
      </p:pic>
      <p:sp>
        <p:nvSpPr>
          <p:cNvPr id="29" name="TextBox 28">
            <a:extLst>
              <a:ext uri="{FF2B5EF4-FFF2-40B4-BE49-F238E27FC236}">
                <a16:creationId xmlns:a16="http://schemas.microsoft.com/office/drawing/2014/main" id="{7BF16921-2089-BC42-8732-553359B2D0E9}"/>
              </a:ext>
            </a:extLst>
          </p:cNvPr>
          <p:cNvSpPr txBox="1"/>
          <p:nvPr/>
        </p:nvSpPr>
        <p:spPr>
          <a:xfrm>
            <a:off x="2125857" y="4378576"/>
            <a:ext cx="3717364" cy="2117118"/>
          </a:xfrm>
          <a:prstGeom prst="rect">
            <a:avLst/>
          </a:prstGeom>
          <a:noFill/>
        </p:spPr>
        <p:txBody>
          <a:bodyPr wrap="square" rtlCol="0">
            <a:spAutoFit/>
          </a:bodyPr>
          <a:lstStyle/>
          <a:p>
            <a:pPr>
              <a:lnSpc>
                <a:spcPct val="150000"/>
              </a:lnSpc>
            </a:pPr>
            <a:r>
              <a:rPr lang="en-GB" b="1" dirty="0">
                <a:solidFill>
                  <a:schemeClr val="bg1"/>
                </a:solidFill>
              </a:rPr>
              <a:t>Cloud-enabled Privacy-Enhanced Solution </a:t>
            </a:r>
          </a:p>
          <a:p>
            <a:pPr marL="285750" indent="-285750">
              <a:lnSpc>
                <a:spcPct val="150000"/>
              </a:lnSpc>
              <a:buFont typeface="Arial" panose="020B0604020202020204" pitchFamily="34" charset="0"/>
              <a:buChar char="•"/>
            </a:pPr>
            <a:r>
              <a:rPr lang="en-PT" dirty="0">
                <a:solidFill>
                  <a:schemeClr val="bg1"/>
                </a:solidFill>
              </a:rPr>
              <a:t>Secure Data In-Memory</a:t>
            </a:r>
          </a:p>
          <a:p>
            <a:pPr marL="285750" indent="-285750">
              <a:lnSpc>
                <a:spcPct val="150000"/>
              </a:lnSpc>
              <a:buFont typeface="Arial" panose="020B0604020202020204" pitchFamily="34" charset="0"/>
              <a:buChar char="•"/>
            </a:pPr>
            <a:r>
              <a:rPr lang="en-PT" dirty="0">
                <a:solidFill>
                  <a:schemeClr val="bg1"/>
                </a:solidFill>
              </a:rPr>
              <a:t>Confidentiality of App (KVS)</a:t>
            </a:r>
          </a:p>
          <a:p>
            <a:pPr marL="285750" indent="-285750">
              <a:lnSpc>
                <a:spcPct val="150000"/>
              </a:lnSpc>
              <a:buFont typeface="Arial" panose="020B0604020202020204" pitchFamily="34" charset="0"/>
              <a:buChar char="•"/>
            </a:pPr>
            <a:r>
              <a:rPr lang="en-PT" dirty="0">
                <a:solidFill>
                  <a:schemeClr val="bg1"/>
                </a:solidFill>
              </a:rPr>
              <a:t>Attestation of SW and HW</a:t>
            </a:r>
          </a:p>
        </p:txBody>
      </p:sp>
      <p:sp>
        <p:nvSpPr>
          <p:cNvPr id="33" name="TextBox 32">
            <a:extLst>
              <a:ext uri="{FF2B5EF4-FFF2-40B4-BE49-F238E27FC236}">
                <a16:creationId xmlns:a16="http://schemas.microsoft.com/office/drawing/2014/main" id="{4E713777-9B2F-5840-BB7F-2222732BD1B2}"/>
              </a:ext>
            </a:extLst>
          </p:cNvPr>
          <p:cNvSpPr txBox="1"/>
          <p:nvPr/>
        </p:nvSpPr>
        <p:spPr>
          <a:xfrm>
            <a:off x="7895790" y="4533740"/>
            <a:ext cx="1883849" cy="1701620"/>
          </a:xfrm>
          <a:prstGeom prst="rect">
            <a:avLst/>
          </a:prstGeom>
          <a:noFill/>
        </p:spPr>
        <p:txBody>
          <a:bodyPr wrap="none" rtlCol="0">
            <a:spAutoFit/>
          </a:bodyPr>
          <a:lstStyle/>
          <a:p>
            <a:pPr lvl="0" algn="ctr">
              <a:lnSpc>
                <a:spcPct val="150000"/>
              </a:lnSpc>
            </a:pPr>
            <a:r>
              <a:rPr lang="en-GB" b="1" dirty="0">
                <a:solidFill>
                  <a:schemeClr val="bg1"/>
                </a:solidFill>
              </a:rPr>
              <a:t>Analysis Report</a:t>
            </a:r>
          </a:p>
          <a:p>
            <a:pPr marL="285750" indent="-285750">
              <a:lnSpc>
                <a:spcPct val="150000"/>
              </a:lnSpc>
              <a:buFont typeface="Arial" panose="020B0604020202020204" pitchFamily="34" charset="0"/>
              <a:buChar char="•"/>
            </a:pPr>
            <a:r>
              <a:rPr lang="en-GB" dirty="0">
                <a:solidFill>
                  <a:schemeClr val="bg1"/>
                </a:solidFill>
              </a:rPr>
              <a:t>Throughput</a:t>
            </a:r>
          </a:p>
          <a:p>
            <a:pPr marL="285750" indent="-285750">
              <a:lnSpc>
                <a:spcPct val="150000"/>
              </a:lnSpc>
              <a:buFont typeface="Arial" panose="020B0604020202020204" pitchFamily="34" charset="0"/>
              <a:buChar char="•"/>
            </a:pPr>
            <a:r>
              <a:rPr lang="en-GB" dirty="0">
                <a:solidFill>
                  <a:schemeClr val="bg1"/>
                </a:solidFill>
              </a:rPr>
              <a:t>Latency</a:t>
            </a:r>
          </a:p>
          <a:p>
            <a:pPr marL="285750" indent="-285750">
              <a:lnSpc>
                <a:spcPct val="150000"/>
              </a:lnSpc>
              <a:buFont typeface="Arial" panose="020B0604020202020204" pitchFamily="34" charset="0"/>
              <a:buChar char="•"/>
            </a:pPr>
            <a:r>
              <a:rPr lang="en-GB" dirty="0">
                <a:solidFill>
                  <a:schemeClr val="bg1"/>
                </a:solidFill>
              </a:rPr>
              <a:t>Resources</a:t>
            </a:r>
          </a:p>
        </p:txBody>
      </p:sp>
      <p:pic>
        <p:nvPicPr>
          <p:cNvPr id="37" name="Graphic 36" descr="Cloud with solid fill">
            <a:extLst>
              <a:ext uri="{FF2B5EF4-FFF2-40B4-BE49-F238E27FC236}">
                <a16:creationId xmlns:a16="http://schemas.microsoft.com/office/drawing/2014/main" id="{5EF5F8CE-6C77-7842-86A7-2A27005A8B6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33903" y="2154621"/>
            <a:ext cx="914400" cy="914400"/>
          </a:xfrm>
          <a:prstGeom prst="rect">
            <a:avLst/>
          </a:prstGeom>
        </p:spPr>
      </p:pic>
      <p:sp>
        <p:nvSpPr>
          <p:cNvPr id="23" name="Slide Number Placeholder 5">
            <a:extLst>
              <a:ext uri="{FF2B5EF4-FFF2-40B4-BE49-F238E27FC236}">
                <a16:creationId xmlns:a16="http://schemas.microsoft.com/office/drawing/2014/main" id="{A27FD119-29DC-DC47-A9EF-10A81C13AFAB}"/>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11</a:t>
            </a:fld>
            <a:endParaRPr lang="pt-PT" dirty="0"/>
          </a:p>
        </p:txBody>
      </p:sp>
    </p:spTree>
    <p:extLst>
      <p:ext uri="{BB962C8B-B14F-4D97-AF65-F5344CB8AC3E}">
        <p14:creationId xmlns:p14="http://schemas.microsoft.com/office/powerpoint/2010/main" val="2911005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bg1"/>
                </a:solidFill>
              </a:rPr>
              <a:t>Proposed Solution</a:t>
            </a:r>
          </a:p>
          <a:p>
            <a:pPr marL="800100" lvl="1" indent="-342900" algn="just">
              <a:lnSpc>
                <a:spcPct val="150000"/>
              </a:lnSpc>
              <a:buFont typeface="+mj-lt"/>
              <a:buAutoNum type="arabicPeriod"/>
            </a:pPr>
            <a:r>
              <a:rPr lang="en-PT" sz="2000" dirty="0">
                <a:solidFill>
                  <a:schemeClr val="bg1"/>
                </a:solidFill>
              </a:rPr>
              <a:t>System Model and Architecture</a:t>
            </a:r>
          </a:p>
          <a:p>
            <a:pPr marL="800100" lvl="1" indent="-342900" algn="just">
              <a:lnSpc>
                <a:spcPct val="150000"/>
              </a:lnSpc>
              <a:buFont typeface="+mj-lt"/>
              <a:buAutoNum type="arabicPeriod"/>
            </a:pPr>
            <a:r>
              <a:rPr lang="en-PT" sz="2000" dirty="0">
                <a:solidFill>
                  <a:schemeClr val="bg1"/>
                </a:solidFill>
              </a:rPr>
              <a:t>Prototype Implementation</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8" name="Slide Number Placeholder 5">
            <a:extLst>
              <a:ext uri="{FF2B5EF4-FFF2-40B4-BE49-F238E27FC236}">
                <a16:creationId xmlns:a16="http://schemas.microsoft.com/office/drawing/2014/main" id="{8536E458-39F1-6941-AA73-41CC7331C852}"/>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12</a:t>
            </a:fld>
            <a:endParaRPr lang="pt-PT" dirty="0"/>
          </a:p>
        </p:txBody>
      </p:sp>
    </p:spTree>
    <p:extLst>
      <p:ext uri="{BB962C8B-B14F-4D97-AF65-F5344CB8AC3E}">
        <p14:creationId xmlns:p14="http://schemas.microsoft.com/office/powerpoint/2010/main" val="2410506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What is a TEE?</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345F4EA0-D006-8249-8B3E-E1AFA3418E46}"/>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13</a:t>
            </a:fld>
            <a:endParaRPr lang="pt-PT" dirty="0"/>
          </a:p>
        </p:txBody>
      </p:sp>
      <p:sp>
        <p:nvSpPr>
          <p:cNvPr id="22" name="TextBox 21">
            <a:extLst>
              <a:ext uri="{FF2B5EF4-FFF2-40B4-BE49-F238E27FC236}">
                <a16:creationId xmlns:a16="http://schemas.microsoft.com/office/drawing/2014/main" id="{10ADB96F-CD4C-D442-B7E1-41C4F33350A3}"/>
              </a:ext>
            </a:extLst>
          </p:cNvPr>
          <p:cNvSpPr txBox="1"/>
          <p:nvPr/>
        </p:nvSpPr>
        <p:spPr>
          <a:xfrm>
            <a:off x="6471241" y="2534168"/>
            <a:ext cx="5447579" cy="870623"/>
          </a:xfrm>
          <a:prstGeom prst="rect">
            <a:avLst/>
          </a:prstGeom>
          <a:noFill/>
        </p:spPr>
        <p:txBody>
          <a:bodyPr wrap="square" rtlCol="0">
            <a:spAutoFit/>
          </a:bodyPr>
          <a:lstStyle/>
          <a:p>
            <a:pPr>
              <a:lnSpc>
                <a:spcPct val="150000"/>
              </a:lnSpc>
            </a:pPr>
            <a:r>
              <a:rPr lang="en-PT" dirty="0">
                <a:solidFill>
                  <a:schemeClr val="bg1"/>
                </a:solidFill>
              </a:rPr>
              <a:t>A </a:t>
            </a:r>
            <a:r>
              <a:rPr lang="en-PT" b="1" dirty="0">
                <a:solidFill>
                  <a:schemeClr val="bg1"/>
                </a:solidFill>
              </a:rPr>
              <a:t>TEE</a:t>
            </a:r>
            <a:r>
              <a:rPr lang="en-PT" dirty="0">
                <a:solidFill>
                  <a:schemeClr val="bg1"/>
                </a:solidFill>
              </a:rPr>
              <a:t> </a:t>
            </a:r>
            <a:r>
              <a:rPr lang="en-PT" b="1" dirty="0">
                <a:solidFill>
                  <a:schemeClr val="bg1"/>
                </a:solidFill>
              </a:rPr>
              <a:t>abstraction library</a:t>
            </a:r>
            <a:r>
              <a:rPr lang="en-PT" dirty="0">
                <a:solidFill>
                  <a:schemeClr val="bg1"/>
                </a:solidFill>
              </a:rPr>
              <a:t> helps with application integration.</a:t>
            </a:r>
          </a:p>
        </p:txBody>
      </p:sp>
      <p:cxnSp>
        <p:nvCxnSpPr>
          <p:cNvPr id="31" name="Straight Connector 30">
            <a:extLst>
              <a:ext uri="{FF2B5EF4-FFF2-40B4-BE49-F238E27FC236}">
                <a16:creationId xmlns:a16="http://schemas.microsoft.com/office/drawing/2014/main" id="{F2F66958-0C60-6B44-9DE8-AEED4825416D}"/>
              </a:ext>
            </a:extLst>
          </p:cNvPr>
          <p:cNvCxnSpPr>
            <a:cxnSpLocks/>
          </p:cNvCxnSpPr>
          <p:nvPr/>
        </p:nvCxnSpPr>
        <p:spPr>
          <a:xfrm>
            <a:off x="6008914" y="2594746"/>
            <a:ext cx="0" cy="377349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8033D2BD-79A9-E54A-A6D4-6970AEB89209}"/>
              </a:ext>
            </a:extLst>
          </p:cNvPr>
          <p:cNvSpPr/>
          <p:nvPr/>
        </p:nvSpPr>
        <p:spPr>
          <a:xfrm>
            <a:off x="354227" y="2538026"/>
            <a:ext cx="5528174" cy="1286121"/>
          </a:xfrm>
          <a:prstGeom prst="rect">
            <a:avLst/>
          </a:prstGeom>
        </p:spPr>
        <p:txBody>
          <a:bodyPr wrap="square">
            <a:spAutoFit/>
          </a:bodyPr>
          <a:lstStyle/>
          <a:p>
            <a:pPr>
              <a:lnSpc>
                <a:spcPct val="150000"/>
              </a:lnSpc>
            </a:pPr>
            <a:r>
              <a:rPr lang="pt-PT" dirty="0">
                <a:solidFill>
                  <a:schemeClr val="bg1"/>
                </a:solidFill>
              </a:rPr>
              <a:t>A </a:t>
            </a:r>
            <a:r>
              <a:rPr lang="pt-PT" b="1" dirty="0">
                <a:solidFill>
                  <a:schemeClr val="bg1"/>
                </a:solidFill>
              </a:rPr>
              <a:t>TEE</a:t>
            </a:r>
            <a:r>
              <a:rPr lang="pt-PT" dirty="0">
                <a:solidFill>
                  <a:schemeClr val="bg1"/>
                </a:solidFill>
              </a:rPr>
              <a:t> (</a:t>
            </a:r>
            <a:r>
              <a:rPr lang="pt-PT" b="1" dirty="0" err="1">
                <a:solidFill>
                  <a:schemeClr val="bg1"/>
                </a:solidFill>
              </a:rPr>
              <a:t>Trusted</a:t>
            </a:r>
            <a:r>
              <a:rPr lang="pt-PT" b="1" dirty="0">
                <a:solidFill>
                  <a:schemeClr val="bg1"/>
                </a:solidFill>
              </a:rPr>
              <a:t> </a:t>
            </a:r>
            <a:r>
              <a:rPr lang="pt-PT" b="1" dirty="0" err="1">
                <a:solidFill>
                  <a:schemeClr val="bg1"/>
                </a:solidFill>
              </a:rPr>
              <a:t>Execution</a:t>
            </a:r>
            <a:r>
              <a:rPr lang="pt-PT" b="1" dirty="0">
                <a:solidFill>
                  <a:schemeClr val="bg1"/>
                </a:solidFill>
              </a:rPr>
              <a:t> </a:t>
            </a:r>
            <a:r>
              <a:rPr lang="pt-PT" b="1" dirty="0" err="1">
                <a:solidFill>
                  <a:schemeClr val="bg1"/>
                </a:solidFill>
              </a:rPr>
              <a:t>Environment</a:t>
            </a:r>
            <a:r>
              <a:rPr lang="pt-PT" dirty="0">
                <a:solidFill>
                  <a:schemeClr val="bg1"/>
                </a:solidFill>
              </a:rPr>
              <a:t>) </a:t>
            </a:r>
            <a:r>
              <a:rPr lang="pt-PT" dirty="0" err="1">
                <a:solidFill>
                  <a:schemeClr val="bg1"/>
                </a:solidFill>
              </a:rPr>
              <a:t>isolates</a:t>
            </a:r>
            <a:r>
              <a:rPr lang="pt-PT" dirty="0">
                <a:solidFill>
                  <a:schemeClr val="bg1"/>
                </a:solidFill>
              </a:rPr>
              <a:t> </a:t>
            </a:r>
            <a:r>
              <a:rPr lang="pt-PT" dirty="0" err="1">
                <a:solidFill>
                  <a:schemeClr val="bg1"/>
                </a:solidFill>
              </a:rPr>
              <a:t>portion</a:t>
            </a:r>
            <a:r>
              <a:rPr lang="pt-PT" dirty="0">
                <a:solidFill>
                  <a:schemeClr val="bg1"/>
                </a:solidFill>
              </a:rPr>
              <a:t> </a:t>
            </a:r>
            <a:r>
              <a:rPr lang="pt-PT" dirty="0" err="1">
                <a:solidFill>
                  <a:schemeClr val="bg1"/>
                </a:solidFill>
              </a:rPr>
              <a:t>of</a:t>
            </a:r>
            <a:r>
              <a:rPr lang="pt-PT" dirty="0">
                <a:solidFill>
                  <a:schemeClr val="bg1"/>
                </a:solidFill>
              </a:rPr>
              <a:t> </a:t>
            </a:r>
            <a:r>
              <a:rPr lang="pt-PT" dirty="0" err="1">
                <a:solidFill>
                  <a:schemeClr val="bg1"/>
                </a:solidFill>
              </a:rPr>
              <a:t>physical</a:t>
            </a:r>
            <a:r>
              <a:rPr lang="pt-PT" dirty="0">
                <a:solidFill>
                  <a:schemeClr val="bg1"/>
                </a:solidFill>
              </a:rPr>
              <a:t> </a:t>
            </a:r>
            <a:r>
              <a:rPr lang="pt-PT" dirty="0" err="1">
                <a:solidFill>
                  <a:schemeClr val="bg1"/>
                </a:solidFill>
              </a:rPr>
              <a:t>memory</a:t>
            </a:r>
            <a:r>
              <a:rPr lang="pt-PT" dirty="0">
                <a:solidFill>
                  <a:schemeClr val="bg1"/>
                </a:solidFill>
              </a:rPr>
              <a:t> to </a:t>
            </a:r>
            <a:r>
              <a:rPr lang="pt-PT" dirty="0" err="1">
                <a:solidFill>
                  <a:schemeClr val="bg1"/>
                </a:solidFill>
              </a:rPr>
              <a:t>protect</a:t>
            </a:r>
            <a:r>
              <a:rPr lang="pt-PT" dirty="0">
                <a:solidFill>
                  <a:schemeClr val="bg1"/>
                </a:solidFill>
              </a:rPr>
              <a:t> some </a:t>
            </a:r>
            <a:r>
              <a:rPr lang="pt-PT" dirty="0" err="1">
                <a:solidFill>
                  <a:schemeClr val="bg1"/>
                </a:solidFill>
              </a:rPr>
              <a:t>code</a:t>
            </a:r>
            <a:r>
              <a:rPr lang="pt-PT" dirty="0">
                <a:solidFill>
                  <a:schemeClr val="bg1"/>
                </a:solidFill>
              </a:rPr>
              <a:t> </a:t>
            </a:r>
            <a:r>
              <a:rPr lang="pt-PT" dirty="0" err="1">
                <a:solidFill>
                  <a:schemeClr val="bg1"/>
                </a:solidFill>
              </a:rPr>
              <a:t>from</a:t>
            </a:r>
            <a:r>
              <a:rPr lang="pt-PT" dirty="0">
                <a:solidFill>
                  <a:schemeClr val="bg1"/>
                </a:solidFill>
              </a:rPr>
              <a:t> </a:t>
            </a:r>
            <a:r>
              <a:rPr lang="pt-PT" dirty="0" err="1">
                <a:solidFill>
                  <a:schemeClr val="bg1"/>
                </a:solidFill>
              </a:rPr>
              <a:t>view</a:t>
            </a:r>
            <a:r>
              <a:rPr lang="pt-PT" dirty="0">
                <a:solidFill>
                  <a:schemeClr val="bg1"/>
                </a:solidFill>
              </a:rPr>
              <a:t> </a:t>
            </a:r>
            <a:r>
              <a:rPr lang="pt-PT" dirty="0" err="1">
                <a:solidFill>
                  <a:schemeClr val="bg1"/>
                </a:solidFill>
              </a:rPr>
              <a:t>of</a:t>
            </a:r>
            <a:r>
              <a:rPr lang="pt-PT" dirty="0">
                <a:solidFill>
                  <a:schemeClr val="bg1"/>
                </a:solidFill>
              </a:rPr>
              <a:t> </a:t>
            </a:r>
            <a:r>
              <a:rPr lang="pt-PT" dirty="0" err="1">
                <a:solidFill>
                  <a:schemeClr val="bg1"/>
                </a:solidFill>
              </a:rPr>
              <a:t>modification</a:t>
            </a:r>
            <a:r>
              <a:rPr lang="pt-PT" dirty="0">
                <a:solidFill>
                  <a:schemeClr val="bg1"/>
                </a:solidFill>
              </a:rPr>
              <a:t>.</a:t>
            </a:r>
            <a:endParaRPr lang="en-PT" dirty="0">
              <a:solidFill>
                <a:schemeClr val="bg1"/>
              </a:solidFill>
            </a:endParaRPr>
          </a:p>
        </p:txBody>
      </p:sp>
      <p:sp>
        <p:nvSpPr>
          <p:cNvPr id="32" name="TextBox 31">
            <a:extLst>
              <a:ext uri="{FF2B5EF4-FFF2-40B4-BE49-F238E27FC236}">
                <a16:creationId xmlns:a16="http://schemas.microsoft.com/office/drawing/2014/main" id="{90037E23-86A9-7142-92B7-0CAE530AAB7A}"/>
              </a:ext>
            </a:extLst>
          </p:cNvPr>
          <p:cNvSpPr txBox="1"/>
          <p:nvPr/>
        </p:nvSpPr>
        <p:spPr>
          <a:xfrm>
            <a:off x="3371853" y="4424503"/>
            <a:ext cx="1486304" cy="369332"/>
          </a:xfrm>
          <a:prstGeom prst="rect">
            <a:avLst/>
          </a:prstGeom>
          <a:noFill/>
        </p:spPr>
        <p:txBody>
          <a:bodyPr wrap="none" rtlCol="0">
            <a:spAutoFit/>
          </a:bodyPr>
          <a:lstStyle/>
          <a:p>
            <a:r>
              <a:rPr lang="en-PT" dirty="0">
                <a:solidFill>
                  <a:schemeClr val="bg1"/>
                </a:solidFill>
              </a:rPr>
              <a:t>Application</a:t>
            </a:r>
          </a:p>
        </p:txBody>
      </p:sp>
      <p:sp>
        <p:nvSpPr>
          <p:cNvPr id="38" name="Rounded Rectangle 37">
            <a:extLst>
              <a:ext uri="{FF2B5EF4-FFF2-40B4-BE49-F238E27FC236}">
                <a16:creationId xmlns:a16="http://schemas.microsoft.com/office/drawing/2014/main" id="{673D02EA-839C-3D49-99FC-AD6DE66ACB3E}"/>
              </a:ext>
            </a:extLst>
          </p:cNvPr>
          <p:cNvSpPr/>
          <p:nvPr/>
        </p:nvSpPr>
        <p:spPr>
          <a:xfrm>
            <a:off x="1614008" y="5594426"/>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9" name="TextBox 38">
            <a:extLst>
              <a:ext uri="{FF2B5EF4-FFF2-40B4-BE49-F238E27FC236}">
                <a16:creationId xmlns:a16="http://schemas.microsoft.com/office/drawing/2014/main" id="{39C578C8-185F-154A-A6E1-B18CB458F97F}"/>
              </a:ext>
            </a:extLst>
          </p:cNvPr>
          <p:cNvSpPr txBox="1"/>
          <p:nvPr/>
        </p:nvSpPr>
        <p:spPr>
          <a:xfrm>
            <a:off x="3467231" y="5967766"/>
            <a:ext cx="1295547" cy="369332"/>
          </a:xfrm>
          <a:prstGeom prst="rect">
            <a:avLst/>
          </a:prstGeom>
          <a:noFill/>
        </p:spPr>
        <p:txBody>
          <a:bodyPr wrap="none" rtlCol="0">
            <a:spAutoFit/>
          </a:bodyPr>
          <a:lstStyle/>
          <a:p>
            <a:r>
              <a:rPr lang="en-PT" dirty="0">
                <a:solidFill>
                  <a:schemeClr val="bg1"/>
                </a:solidFill>
              </a:rPr>
              <a:t>Hardware</a:t>
            </a:r>
          </a:p>
        </p:txBody>
      </p:sp>
      <p:cxnSp>
        <p:nvCxnSpPr>
          <p:cNvPr id="43" name="Straight Arrow Connector 42">
            <a:extLst>
              <a:ext uri="{FF2B5EF4-FFF2-40B4-BE49-F238E27FC236}">
                <a16:creationId xmlns:a16="http://schemas.microsoft.com/office/drawing/2014/main" id="{B4A6E4C1-B0EE-604B-8843-AB840F2FF75F}"/>
              </a:ext>
            </a:extLst>
          </p:cNvPr>
          <p:cNvCxnSpPr>
            <a:cxnSpLocks/>
          </p:cNvCxnSpPr>
          <p:nvPr/>
        </p:nvCxnSpPr>
        <p:spPr>
          <a:xfrm>
            <a:off x="1945824" y="4912838"/>
            <a:ext cx="0" cy="8789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a16="http://schemas.microsoft.com/office/drawing/2014/main" id="{0770BBC7-BCD6-6947-B413-1DBE8E29FFA8}"/>
              </a:ext>
            </a:extLst>
          </p:cNvPr>
          <p:cNvSpPr/>
          <p:nvPr/>
        </p:nvSpPr>
        <p:spPr>
          <a:xfrm>
            <a:off x="1614008" y="4089453"/>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45" name="Rounded Rectangle 44">
            <a:extLst>
              <a:ext uri="{FF2B5EF4-FFF2-40B4-BE49-F238E27FC236}">
                <a16:creationId xmlns:a16="http://schemas.microsoft.com/office/drawing/2014/main" id="{94F3B09B-A838-A84A-A152-ADE47D70CB1D}"/>
              </a:ext>
            </a:extLst>
          </p:cNvPr>
          <p:cNvSpPr/>
          <p:nvPr/>
        </p:nvSpPr>
        <p:spPr>
          <a:xfrm>
            <a:off x="1765011" y="5791837"/>
            <a:ext cx="1116387" cy="766162"/>
          </a:xfrm>
          <a:prstGeom prst="roundRect">
            <a:avLst/>
          </a:prstGeom>
          <a:no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solidFill>
                <a:schemeClr val="bg1"/>
              </a:solidFill>
            </a:endParaRPr>
          </a:p>
        </p:txBody>
      </p:sp>
      <p:sp>
        <p:nvSpPr>
          <p:cNvPr id="46" name="Rounded Rectangle 45">
            <a:extLst>
              <a:ext uri="{FF2B5EF4-FFF2-40B4-BE49-F238E27FC236}">
                <a16:creationId xmlns:a16="http://schemas.microsoft.com/office/drawing/2014/main" id="{9953CFD4-36CA-1042-9247-DDF295E24824}"/>
              </a:ext>
            </a:extLst>
          </p:cNvPr>
          <p:cNvSpPr/>
          <p:nvPr/>
        </p:nvSpPr>
        <p:spPr>
          <a:xfrm>
            <a:off x="1765011" y="4226088"/>
            <a:ext cx="1116387" cy="766162"/>
          </a:xfrm>
          <a:prstGeom prst="roundRect">
            <a:avLst/>
          </a:prstGeom>
          <a:solidFill>
            <a:srgbClr val="33C078">
              <a:alpha val="29000"/>
            </a:srgbClr>
          </a:solid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PT" dirty="0">
                <a:solidFill>
                  <a:schemeClr val="bg1"/>
                </a:solidFill>
              </a:rPr>
              <a:t>Code Block</a:t>
            </a:r>
          </a:p>
        </p:txBody>
      </p:sp>
      <p:pic>
        <p:nvPicPr>
          <p:cNvPr id="47" name="Graphic 46" descr="Arrow circle with solid fill">
            <a:extLst>
              <a:ext uri="{FF2B5EF4-FFF2-40B4-BE49-F238E27FC236}">
                <a16:creationId xmlns:a16="http://schemas.microsoft.com/office/drawing/2014/main" id="{FC2B80A0-D8FB-DC42-A2B4-2508945486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8548" y="5770924"/>
            <a:ext cx="529312" cy="529312"/>
          </a:xfrm>
          <a:prstGeom prst="rect">
            <a:avLst/>
          </a:prstGeom>
        </p:spPr>
      </p:pic>
      <p:sp>
        <p:nvSpPr>
          <p:cNvPr id="48" name="TextBox 47">
            <a:extLst>
              <a:ext uri="{FF2B5EF4-FFF2-40B4-BE49-F238E27FC236}">
                <a16:creationId xmlns:a16="http://schemas.microsoft.com/office/drawing/2014/main" id="{52734755-0AAB-C248-A6A1-9042B6B121AB}"/>
              </a:ext>
            </a:extLst>
          </p:cNvPr>
          <p:cNvSpPr txBox="1"/>
          <p:nvPr/>
        </p:nvSpPr>
        <p:spPr>
          <a:xfrm>
            <a:off x="2058548" y="6152431"/>
            <a:ext cx="529312" cy="369332"/>
          </a:xfrm>
          <a:prstGeom prst="rect">
            <a:avLst/>
          </a:prstGeom>
          <a:noFill/>
        </p:spPr>
        <p:txBody>
          <a:bodyPr wrap="none" rtlCol="0">
            <a:spAutoFit/>
          </a:bodyPr>
          <a:lstStyle/>
          <a:p>
            <a:r>
              <a:rPr lang="en-PT" dirty="0">
                <a:solidFill>
                  <a:schemeClr val="bg1"/>
                </a:solidFill>
              </a:rPr>
              <a:t>TEE</a:t>
            </a:r>
          </a:p>
        </p:txBody>
      </p:sp>
      <p:sp>
        <p:nvSpPr>
          <p:cNvPr id="59" name="TextBox 58">
            <a:extLst>
              <a:ext uri="{FF2B5EF4-FFF2-40B4-BE49-F238E27FC236}">
                <a16:creationId xmlns:a16="http://schemas.microsoft.com/office/drawing/2014/main" id="{FF883CFA-F7A2-404B-AC77-1DFA98C54BFB}"/>
              </a:ext>
            </a:extLst>
          </p:cNvPr>
          <p:cNvSpPr txBox="1"/>
          <p:nvPr/>
        </p:nvSpPr>
        <p:spPr>
          <a:xfrm>
            <a:off x="8658624" y="3996588"/>
            <a:ext cx="1486304" cy="369332"/>
          </a:xfrm>
          <a:prstGeom prst="rect">
            <a:avLst/>
          </a:prstGeom>
          <a:noFill/>
        </p:spPr>
        <p:txBody>
          <a:bodyPr wrap="square" rtlCol="0">
            <a:spAutoFit/>
          </a:bodyPr>
          <a:lstStyle/>
          <a:p>
            <a:r>
              <a:rPr lang="en-PT" dirty="0">
                <a:solidFill>
                  <a:schemeClr val="bg1"/>
                </a:solidFill>
              </a:rPr>
              <a:t>Application</a:t>
            </a:r>
          </a:p>
        </p:txBody>
      </p:sp>
      <p:sp>
        <p:nvSpPr>
          <p:cNvPr id="60" name="Rounded Rectangle 59">
            <a:extLst>
              <a:ext uri="{FF2B5EF4-FFF2-40B4-BE49-F238E27FC236}">
                <a16:creationId xmlns:a16="http://schemas.microsoft.com/office/drawing/2014/main" id="{72B84FE3-8AB4-2B4F-81E2-AD015BC9D872}"/>
              </a:ext>
            </a:extLst>
          </p:cNvPr>
          <p:cNvSpPr/>
          <p:nvPr/>
        </p:nvSpPr>
        <p:spPr>
          <a:xfrm>
            <a:off x="7714770" y="5585263"/>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61" name="TextBox 60">
            <a:extLst>
              <a:ext uri="{FF2B5EF4-FFF2-40B4-BE49-F238E27FC236}">
                <a16:creationId xmlns:a16="http://schemas.microsoft.com/office/drawing/2014/main" id="{287DA250-D826-DE4D-AEA0-B3596694B37E}"/>
              </a:ext>
            </a:extLst>
          </p:cNvPr>
          <p:cNvSpPr txBox="1"/>
          <p:nvPr/>
        </p:nvSpPr>
        <p:spPr>
          <a:xfrm>
            <a:off x="9567993" y="5958603"/>
            <a:ext cx="1295547" cy="369332"/>
          </a:xfrm>
          <a:prstGeom prst="rect">
            <a:avLst/>
          </a:prstGeom>
          <a:noFill/>
        </p:spPr>
        <p:txBody>
          <a:bodyPr wrap="square" rtlCol="0">
            <a:spAutoFit/>
          </a:bodyPr>
          <a:lstStyle/>
          <a:p>
            <a:r>
              <a:rPr lang="en-PT" dirty="0">
                <a:solidFill>
                  <a:schemeClr val="bg1"/>
                </a:solidFill>
              </a:rPr>
              <a:t>Hardware</a:t>
            </a:r>
          </a:p>
        </p:txBody>
      </p:sp>
      <p:sp>
        <p:nvSpPr>
          <p:cNvPr id="64" name="Rounded Rectangle 63">
            <a:extLst>
              <a:ext uri="{FF2B5EF4-FFF2-40B4-BE49-F238E27FC236}">
                <a16:creationId xmlns:a16="http://schemas.microsoft.com/office/drawing/2014/main" id="{852E6914-D0C9-7142-8C0A-0DAEE0E7AAC9}"/>
              </a:ext>
            </a:extLst>
          </p:cNvPr>
          <p:cNvSpPr/>
          <p:nvPr/>
        </p:nvSpPr>
        <p:spPr>
          <a:xfrm>
            <a:off x="7865773" y="5782674"/>
            <a:ext cx="1116387" cy="766162"/>
          </a:xfrm>
          <a:prstGeom prst="roundRect">
            <a:avLst/>
          </a:prstGeom>
          <a:no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solidFill>
                <a:schemeClr val="bg1"/>
              </a:solidFill>
            </a:endParaRPr>
          </a:p>
        </p:txBody>
      </p:sp>
      <p:sp>
        <p:nvSpPr>
          <p:cNvPr id="65" name="Rounded Rectangle 64">
            <a:extLst>
              <a:ext uri="{FF2B5EF4-FFF2-40B4-BE49-F238E27FC236}">
                <a16:creationId xmlns:a16="http://schemas.microsoft.com/office/drawing/2014/main" id="{C3E5ADE9-0D81-EF44-AEE4-7292DBEFB048}"/>
              </a:ext>
            </a:extLst>
          </p:cNvPr>
          <p:cNvSpPr/>
          <p:nvPr/>
        </p:nvSpPr>
        <p:spPr>
          <a:xfrm>
            <a:off x="7958865" y="3824147"/>
            <a:ext cx="2885822" cy="870623"/>
          </a:xfrm>
          <a:prstGeom prst="roundRect">
            <a:avLst/>
          </a:prstGeom>
          <a:solidFill>
            <a:srgbClr val="33C078">
              <a:alpha val="29000"/>
            </a:srgbClr>
          </a:solid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66" name="Graphic 65" descr="Arrow circle with solid fill">
            <a:extLst>
              <a:ext uri="{FF2B5EF4-FFF2-40B4-BE49-F238E27FC236}">
                <a16:creationId xmlns:a16="http://schemas.microsoft.com/office/drawing/2014/main" id="{5390A97C-F29A-734E-9924-53FA102D77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59310" y="5761761"/>
            <a:ext cx="529312" cy="529312"/>
          </a:xfrm>
          <a:prstGeom prst="rect">
            <a:avLst/>
          </a:prstGeom>
        </p:spPr>
      </p:pic>
      <p:sp>
        <p:nvSpPr>
          <p:cNvPr id="67" name="TextBox 66">
            <a:extLst>
              <a:ext uri="{FF2B5EF4-FFF2-40B4-BE49-F238E27FC236}">
                <a16:creationId xmlns:a16="http://schemas.microsoft.com/office/drawing/2014/main" id="{D799CC0B-C1B8-F04C-93B1-494640039993}"/>
              </a:ext>
            </a:extLst>
          </p:cNvPr>
          <p:cNvSpPr txBox="1"/>
          <p:nvPr/>
        </p:nvSpPr>
        <p:spPr>
          <a:xfrm>
            <a:off x="8159310" y="6143268"/>
            <a:ext cx="529312" cy="369332"/>
          </a:xfrm>
          <a:prstGeom prst="rect">
            <a:avLst/>
          </a:prstGeom>
          <a:noFill/>
        </p:spPr>
        <p:txBody>
          <a:bodyPr wrap="square" rtlCol="0">
            <a:spAutoFit/>
          </a:bodyPr>
          <a:lstStyle/>
          <a:p>
            <a:r>
              <a:rPr lang="en-PT" dirty="0">
                <a:solidFill>
                  <a:schemeClr val="bg1"/>
                </a:solidFill>
              </a:rPr>
              <a:t>TEE</a:t>
            </a:r>
          </a:p>
        </p:txBody>
      </p:sp>
      <p:sp>
        <p:nvSpPr>
          <p:cNvPr id="68" name="Rounded Rectangle 67">
            <a:extLst>
              <a:ext uri="{FF2B5EF4-FFF2-40B4-BE49-F238E27FC236}">
                <a16:creationId xmlns:a16="http://schemas.microsoft.com/office/drawing/2014/main" id="{44253CE1-7618-0949-9EBC-95605663D714}"/>
              </a:ext>
            </a:extLst>
          </p:cNvPr>
          <p:cNvSpPr/>
          <p:nvPr/>
        </p:nvSpPr>
        <p:spPr>
          <a:xfrm>
            <a:off x="7714767" y="4454169"/>
            <a:ext cx="3465157" cy="648460"/>
          </a:xfrm>
          <a:prstGeom prst="roundRect">
            <a:avLst/>
          </a:prstGeom>
          <a:solidFill>
            <a:srgbClr val="ECD0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solidFill>
                  <a:sysClr val="windowText" lastClr="000000"/>
                </a:solidFill>
              </a:rPr>
              <a:t>Abstraction Library</a:t>
            </a:r>
          </a:p>
        </p:txBody>
      </p:sp>
      <p:cxnSp>
        <p:nvCxnSpPr>
          <p:cNvPr id="70" name="Straight Arrow Connector 69">
            <a:extLst>
              <a:ext uri="{FF2B5EF4-FFF2-40B4-BE49-F238E27FC236}">
                <a16:creationId xmlns:a16="http://schemas.microsoft.com/office/drawing/2014/main" id="{5E355BA8-E9ED-B044-AA1D-C6985B886200}"/>
              </a:ext>
            </a:extLst>
          </p:cNvPr>
          <p:cNvCxnSpPr>
            <a:cxnSpLocks/>
          </p:cNvCxnSpPr>
          <p:nvPr/>
        </p:nvCxnSpPr>
        <p:spPr>
          <a:xfrm>
            <a:off x="8039690" y="5102629"/>
            <a:ext cx="0" cy="6983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A73A3C4-B038-7F4B-AFF2-3317C7855346}"/>
              </a:ext>
            </a:extLst>
          </p:cNvPr>
          <p:cNvCxnSpPr>
            <a:cxnSpLocks/>
          </p:cNvCxnSpPr>
          <p:nvPr/>
        </p:nvCxnSpPr>
        <p:spPr>
          <a:xfrm>
            <a:off x="189195" y="6230831"/>
            <a:ext cx="157581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776812C-AF7F-7644-A833-D1A3CD4271D8}"/>
              </a:ext>
            </a:extLst>
          </p:cNvPr>
          <p:cNvSpPr txBox="1"/>
          <p:nvPr/>
        </p:nvSpPr>
        <p:spPr>
          <a:xfrm>
            <a:off x="167188" y="5563589"/>
            <a:ext cx="1393275" cy="646331"/>
          </a:xfrm>
          <a:prstGeom prst="rect">
            <a:avLst/>
          </a:prstGeom>
          <a:noFill/>
        </p:spPr>
        <p:txBody>
          <a:bodyPr wrap="square" rtlCol="0">
            <a:spAutoFit/>
          </a:bodyPr>
          <a:lstStyle/>
          <a:p>
            <a:r>
              <a:rPr lang="en-PT" dirty="0">
                <a:solidFill>
                  <a:schemeClr val="bg1"/>
                </a:solidFill>
              </a:rPr>
              <a:t>Remote Attestation</a:t>
            </a:r>
          </a:p>
        </p:txBody>
      </p:sp>
      <p:cxnSp>
        <p:nvCxnSpPr>
          <p:cNvPr id="77" name="Straight Arrow Connector 76">
            <a:extLst>
              <a:ext uri="{FF2B5EF4-FFF2-40B4-BE49-F238E27FC236}">
                <a16:creationId xmlns:a16="http://schemas.microsoft.com/office/drawing/2014/main" id="{C96FEC18-3696-FF49-B220-F7640D8138CA}"/>
              </a:ext>
            </a:extLst>
          </p:cNvPr>
          <p:cNvCxnSpPr>
            <a:cxnSpLocks/>
          </p:cNvCxnSpPr>
          <p:nvPr/>
        </p:nvCxnSpPr>
        <p:spPr>
          <a:xfrm>
            <a:off x="6271526" y="6230831"/>
            <a:ext cx="157581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70CD10EA-97A0-484A-B187-508C41158D64}"/>
              </a:ext>
            </a:extLst>
          </p:cNvPr>
          <p:cNvSpPr txBox="1"/>
          <p:nvPr/>
        </p:nvSpPr>
        <p:spPr>
          <a:xfrm>
            <a:off x="6249519" y="5563589"/>
            <a:ext cx="1393275" cy="646331"/>
          </a:xfrm>
          <a:prstGeom prst="rect">
            <a:avLst/>
          </a:prstGeom>
          <a:noFill/>
        </p:spPr>
        <p:txBody>
          <a:bodyPr wrap="square" rtlCol="0">
            <a:spAutoFit/>
          </a:bodyPr>
          <a:lstStyle/>
          <a:p>
            <a:r>
              <a:rPr lang="en-PT" dirty="0">
                <a:solidFill>
                  <a:schemeClr val="bg1"/>
                </a:solidFill>
              </a:rPr>
              <a:t>Remote Attestation</a:t>
            </a:r>
          </a:p>
        </p:txBody>
      </p:sp>
    </p:spTree>
    <p:extLst>
      <p:ext uri="{BB962C8B-B14F-4D97-AF65-F5344CB8AC3E}">
        <p14:creationId xmlns:p14="http://schemas.microsoft.com/office/powerpoint/2010/main" val="2112237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A</a:t>
            </a:r>
            <a:r>
              <a:rPr lang="en-US" sz="4800" kern="1200" dirty="0">
                <a:solidFill>
                  <a:schemeClr val="tx1"/>
                </a:solidFill>
                <a:cs typeface="Arial" panose="020B0604020202020204" pitchFamily="34" charset="0"/>
              </a:rPr>
              <a:t>rchitecture: Typical Cloud Stack</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B7B712BE-D27A-C943-B1FA-726B7699863C}"/>
              </a:ext>
            </a:extLst>
          </p:cNvPr>
          <p:cNvSpPr/>
          <p:nvPr/>
        </p:nvSpPr>
        <p:spPr>
          <a:xfrm>
            <a:off x="454827" y="5159871"/>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40" name="Rounded Rectangle 39">
            <a:extLst>
              <a:ext uri="{FF2B5EF4-FFF2-40B4-BE49-F238E27FC236}">
                <a16:creationId xmlns:a16="http://schemas.microsoft.com/office/drawing/2014/main" id="{98BB6B2A-2B69-124D-83B8-28FEB07EFF44}"/>
              </a:ext>
            </a:extLst>
          </p:cNvPr>
          <p:cNvSpPr/>
          <p:nvPr/>
        </p:nvSpPr>
        <p:spPr>
          <a:xfrm>
            <a:off x="454827" y="5958943"/>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41" name="Rounded Rectangle 40">
            <a:extLst>
              <a:ext uri="{FF2B5EF4-FFF2-40B4-BE49-F238E27FC236}">
                <a16:creationId xmlns:a16="http://schemas.microsoft.com/office/drawing/2014/main" id="{5A3B91FB-D2B0-7542-AFD6-75137C4AF210}"/>
              </a:ext>
            </a:extLst>
          </p:cNvPr>
          <p:cNvSpPr/>
          <p:nvPr/>
        </p:nvSpPr>
        <p:spPr>
          <a:xfrm>
            <a:off x="454827" y="4306829"/>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42" name="Rounded Rectangle 41">
            <a:extLst>
              <a:ext uri="{FF2B5EF4-FFF2-40B4-BE49-F238E27FC236}">
                <a16:creationId xmlns:a16="http://schemas.microsoft.com/office/drawing/2014/main" id="{3B785B22-EAB8-D942-998D-3EE54035D82B}"/>
              </a:ext>
            </a:extLst>
          </p:cNvPr>
          <p:cNvSpPr/>
          <p:nvPr/>
        </p:nvSpPr>
        <p:spPr>
          <a:xfrm>
            <a:off x="454827" y="3510813"/>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43" name="Rounded Rectangle 42">
            <a:extLst>
              <a:ext uri="{FF2B5EF4-FFF2-40B4-BE49-F238E27FC236}">
                <a16:creationId xmlns:a16="http://schemas.microsoft.com/office/drawing/2014/main" id="{8A2C2DC4-EE7E-214F-B621-6FA2DC6CC656}"/>
              </a:ext>
            </a:extLst>
          </p:cNvPr>
          <p:cNvSpPr/>
          <p:nvPr/>
        </p:nvSpPr>
        <p:spPr>
          <a:xfrm>
            <a:off x="454833" y="2714797"/>
            <a:ext cx="5260841"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22" name="Slide Number Placeholder 5">
            <a:extLst>
              <a:ext uri="{FF2B5EF4-FFF2-40B4-BE49-F238E27FC236}">
                <a16:creationId xmlns:a16="http://schemas.microsoft.com/office/drawing/2014/main" id="{5CFD7119-0378-294C-B778-A71357C6DDF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14</a:t>
            </a:fld>
            <a:endParaRPr lang="pt-PT" dirty="0"/>
          </a:p>
        </p:txBody>
      </p:sp>
    </p:spTree>
    <p:extLst>
      <p:ext uri="{BB962C8B-B14F-4D97-AF65-F5344CB8AC3E}">
        <p14:creationId xmlns:p14="http://schemas.microsoft.com/office/powerpoint/2010/main" val="3435474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tx1"/>
                </a:solidFill>
                <a:cs typeface="Arial" panose="020B0604020202020204" pitchFamily="34" charset="0"/>
              </a:rPr>
              <a:t>Architecture: TEE Protected Cloud Stack</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345320F7-C499-D54F-ABE6-04B5C05D6075}"/>
              </a:ext>
            </a:extLst>
          </p:cNvPr>
          <p:cNvSpPr/>
          <p:nvPr/>
        </p:nvSpPr>
        <p:spPr>
          <a:xfrm>
            <a:off x="6580734" y="3541019"/>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20" name="Rounded Rectangle 19">
            <a:extLst>
              <a:ext uri="{FF2B5EF4-FFF2-40B4-BE49-F238E27FC236}">
                <a16:creationId xmlns:a16="http://schemas.microsoft.com/office/drawing/2014/main" id="{0B7D11F2-B581-E74F-B0F6-A709CF3A3D29}"/>
              </a:ext>
            </a:extLst>
          </p:cNvPr>
          <p:cNvSpPr/>
          <p:nvPr/>
        </p:nvSpPr>
        <p:spPr>
          <a:xfrm>
            <a:off x="6580734" y="5159871"/>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21" name="Rounded Rectangle 20">
            <a:extLst>
              <a:ext uri="{FF2B5EF4-FFF2-40B4-BE49-F238E27FC236}">
                <a16:creationId xmlns:a16="http://schemas.microsoft.com/office/drawing/2014/main" id="{32A080B1-B6A0-0741-A799-28384644F6A0}"/>
              </a:ext>
            </a:extLst>
          </p:cNvPr>
          <p:cNvSpPr/>
          <p:nvPr/>
        </p:nvSpPr>
        <p:spPr>
          <a:xfrm>
            <a:off x="6580735" y="4311641"/>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29" name="Rounded Rectangle 28">
            <a:extLst>
              <a:ext uri="{FF2B5EF4-FFF2-40B4-BE49-F238E27FC236}">
                <a16:creationId xmlns:a16="http://schemas.microsoft.com/office/drawing/2014/main" id="{92114117-75DB-234D-BE96-5980BC9669AD}"/>
              </a:ext>
            </a:extLst>
          </p:cNvPr>
          <p:cNvSpPr/>
          <p:nvPr/>
        </p:nvSpPr>
        <p:spPr>
          <a:xfrm>
            <a:off x="6580735" y="5958945"/>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33" name="Rounded Rectangle 32">
            <a:extLst>
              <a:ext uri="{FF2B5EF4-FFF2-40B4-BE49-F238E27FC236}">
                <a16:creationId xmlns:a16="http://schemas.microsoft.com/office/drawing/2014/main" id="{85ADE08A-32AA-2449-9719-6255FFB1AA9F}"/>
              </a:ext>
            </a:extLst>
          </p:cNvPr>
          <p:cNvSpPr/>
          <p:nvPr/>
        </p:nvSpPr>
        <p:spPr>
          <a:xfrm>
            <a:off x="6580734" y="2736354"/>
            <a:ext cx="5260846" cy="727613"/>
          </a:xfrm>
          <a:prstGeom prst="roundRect">
            <a:avLst/>
          </a:prstGeom>
          <a:solidFill>
            <a:srgbClr val="FAFFBF"/>
          </a:solidFill>
          <a:ln w="38100">
            <a:solidFill>
              <a:srgbClr val="FF0000"/>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PT" dirty="0">
                <a:solidFill>
                  <a:schemeClr val="bg1"/>
                </a:solidFill>
              </a:rPr>
              <a:t>TEE Abstraction Layer</a:t>
            </a:r>
          </a:p>
        </p:txBody>
      </p:sp>
      <p:sp>
        <p:nvSpPr>
          <p:cNvPr id="34" name="Rounded Rectangle 33">
            <a:extLst>
              <a:ext uri="{FF2B5EF4-FFF2-40B4-BE49-F238E27FC236}">
                <a16:creationId xmlns:a16="http://schemas.microsoft.com/office/drawing/2014/main" id="{62174F34-707C-AF4B-A878-58973D572C84}"/>
              </a:ext>
            </a:extLst>
          </p:cNvPr>
          <p:cNvSpPr/>
          <p:nvPr/>
        </p:nvSpPr>
        <p:spPr>
          <a:xfrm>
            <a:off x="6580734" y="1963884"/>
            <a:ext cx="5260846"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37" name="Rounded Rectangle 36">
            <a:extLst>
              <a:ext uri="{FF2B5EF4-FFF2-40B4-BE49-F238E27FC236}">
                <a16:creationId xmlns:a16="http://schemas.microsoft.com/office/drawing/2014/main" id="{7E8E5E5D-C299-154A-A52D-1B394260CADB}"/>
              </a:ext>
            </a:extLst>
          </p:cNvPr>
          <p:cNvSpPr/>
          <p:nvPr/>
        </p:nvSpPr>
        <p:spPr>
          <a:xfrm>
            <a:off x="6695035" y="6083070"/>
            <a:ext cx="1600200" cy="528638"/>
          </a:xfrm>
          <a:prstGeom prst="roundRect">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pic>
        <p:nvPicPr>
          <p:cNvPr id="38" name="Graphic 37" descr="Processor outline">
            <a:extLst>
              <a:ext uri="{FF2B5EF4-FFF2-40B4-BE49-F238E27FC236}">
                <a16:creationId xmlns:a16="http://schemas.microsoft.com/office/drawing/2014/main" id="{5904F86E-E635-1E4F-8E6C-CBBDCA2A41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5135" y="5986102"/>
            <a:ext cx="736664" cy="736664"/>
          </a:xfrm>
          <a:prstGeom prst="rect">
            <a:avLst/>
          </a:prstGeom>
        </p:spPr>
      </p:pic>
      <p:sp>
        <p:nvSpPr>
          <p:cNvPr id="39" name="Rounded Rectangle 38">
            <a:extLst>
              <a:ext uri="{FF2B5EF4-FFF2-40B4-BE49-F238E27FC236}">
                <a16:creationId xmlns:a16="http://schemas.microsoft.com/office/drawing/2014/main" id="{B7B712BE-D27A-C943-B1FA-726B7699863C}"/>
              </a:ext>
            </a:extLst>
          </p:cNvPr>
          <p:cNvSpPr/>
          <p:nvPr/>
        </p:nvSpPr>
        <p:spPr>
          <a:xfrm>
            <a:off x="454827" y="5159871"/>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40" name="Rounded Rectangle 39">
            <a:extLst>
              <a:ext uri="{FF2B5EF4-FFF2-40B4-BE49-F238E27FC236}">
                <a16:creationId xmlns:a16="http://schemas.microsoft.com/office/drawing/2014/main" id="{98BB6B2A-2B69-124D-83B8-28FEB07EFF44}"/>
              </a:ext>
            </a:extLst>
          </p:cNvPr>
          <p:cNvSpPr/>
          <p:nvPr/>
        </p:nvSpPr>
        <p:spPr>
          <a:xfrm>
            <a:off x="454827" y="5958943"/>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41" name="Rounded Rectangle 40">
            <a:extLst>
              <a:ext uri="{FF2B5EF4-FFF2-40B4-BE49-F238E27FC236}">
                <a16:creationId xmlns:a16="http://schemas.microsoft.com/office/drawing/2014/main" id="{5A3B91FB-D2B0-7542-AFD6-75137C4AF210}"/>
              </a:ext>
            </a:extLst>
          </p:cNvPr>
          <p:cNvSpPr/>
          <p:nvPr/>
        </p:nvSpPr>
        <p:spPr>
          <a:xfrm>
            <a:off x="454827" y="4306829"/>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42" name="Rounded Rectangle 41">
            <a:extLst>
              <a:ext uri="{FF2B5EF4-FFF2-40B4-BE49-F238E27FC236}">
                <a16:creationId xmlns:a16="http://schemas.microsoft.com/office/drawing/2014/main" id="{3B785B22-EAB8-D942-998D-3EE54035D82B}"/>
              </a:ext>
            </a:extLst>
          </p:cNvPr>
          <p:cNvSpPr/>
          <p:nvPr/>
        </p:nvSpPr>
        <p:spPr>
          <a:xfrm>
            <a:off x="454827" y="3510813"/>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43" name="Rounded Rectangle 42">
            <a:extLst>
              <a:ext uri="{FF2B5EF4-FFF2-40B4-BE49-F238E27FC236}">
                <a16:creationId xmlns:a16="http://schemas.microsoft.com/office/drawing/2014/main" id="{8A2C2DC4-EE7E-214F-B621-6FA2DC6CC656}"/>
              </a:ext>
            </a:extLst>
          </p:cNvPr>
          <p:cNvSpPr/>
          <p:nvPr/>
        </p:nvSpPr>
        <p:spPr>
          <a:xfrm>
            <a:off x="454833" y="2714797"/>
            <a:ext cx="5260841"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22" name="Slide Number Placeholder 5">
            <a:extLst>
              <a:ext uri="{FF2B5EF4-FFF2-40B4-BE49-F238E27FC236}">
                <a16:creationId xmlns:a16="http://schemas.microsoft.com/office/drawing/2014/main" id="{5CFD7119-0378-294C-B778-A71357C6DDF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15</a:t>
            </a:fld>
            <a:endParaRPr lang="pt-PT" dirty="0"/>
          </a:p>
        </p:txBody>
      </p:sp>
      <p:sp>
        <p:nvSpPr>
          <p:cNvPr id="23" name="Down Arrow 22">
            <a:extLst>
              <a:ext uri="{FF2B5EF4-FFF2-40B4-BE49-F238E27FC236}">
                <a16:creationId xmlns:a16="http://schemas.microsoft.com/office/drawing/2014/main" id="{A9CBC840-2B76-DA4A-80FE-11C85A068431}"/>
              </a:ext>
            </a:extLst>
          </p:cNvPr>
          <p:cNvSpPr/>
          <p:nvPr/>
        </p:nvSpPr>
        <p:spPr>
          <a:xfrm>
            <a:off x="7023648" y="3226416"/>
            <a:ext cx="471487" cy="2856654"/>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7016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cxnSp>
        <p:nvCxnSpPr>
          <p:cNvPr id="86" name="Straight Connector 85">
            <a:extLst>
              <a:ext uri="{FF2B5EF4-FFF2-40B4-BE49-F238E27FC236}">
                <a16:creationId xmlns:a16="http://schemas.microsoft.com/office/drawing/2014/main" id="{79CFA7D3-902F-0C48-9AC0-E2BD2A601040}"/>
              </a:ext>
            </a:extLst>
          </p:cNvPr>
          <p:cNvCxnSpPr>
            <a:cxnSpLocks/>
          </p:cNvCxnSpPr>
          <p:nvPr/>
        </p:nvCxnSpPr>
        <p:spPr>
          <a:xfrm flipV="1">
            <a:off x="2152912" y="3859068"/>
            <a:ext cx="1880076" cy="98171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tx1"/>
                </a:solidFill>
                <a:cs typeface="Arial" panose="020B0604020202020204" pitchFamily="34" charset="0"/>
              </a:rPr>
              <a:t>System Model Overview</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109CCAB0-284F-9C43-932C-291FB2697569}"/>
              </a:ext>
            </a:extLst>
          </p:cNvPr>
          <p:cNvSpPr/>
          <p:nvPr/>
        </p:nvSpPr>
        <p:spPr>
          <a:xfrm>
            <a:off x="3481137" y="2085475"/>
            <a:ext cx="8521677" cy="4319684"/>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T"/>
          </a:p>
        </p:txBody>
      </p:sp>
      <p:pic>
        <p:nvPicPr>
          <p:cNvPr id="14" name="Graphic 13" descr="User with solid fill">
            <a:extLst>
              <a:ext uri="{FF2B5EF4-FFF2-40B4-BE49-F238E27FC236}">
                <a16:creationId xmlns:a16="http://schemas.microsoft.com/office/drawing/2014/main" id="{9E11CC48-FC07-3D47-923F-AEB4BEB67A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9941" y="2693198"/>
            <a:ext cx="914400" cy="914400"/>
          </a:xfrm>
          <a:prstGeom prst="rect">
            <a:avLst/>
          </a:prstGeom>
        </p:spPr>
      </p:pic>
      <p:pic>
        <p:nvPicPr>
          <p:cNvPr id="24" name="Graphic 23" descr="Server with solid fill">
            <a:extLst>
              <a:ext uri="{FF2B5EF4-FFF2-40B4-BE49-F238E27FC236}">
                <a16:creationId xmlns:a16="http://schemas.microsoft.com/office/drawing/2014/main" id="{1B065F92-AD1E-A444-B985-194C7A4363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7629" y="3349784"/>
            <a:ext cx="560320" cy="560320"/>
          </a:xfrm>
          <a:prstGeom prst="rect">
            <a:avLst/>
          </a:prstGeom>
        </p:spPr>
      </p:pic>
      <p:sp>
        <p:nvSpPr>
          <p:cNvPr id="23" name="Rounded Rectangle 22">
            <a:extLst>
              <a:ext uri="{FF2B5EF4-FFF2-40B4-BE49-F238E27FC236}">
                <a16:creationId xmlns:a16="http://schemas.microsoft.com/office/drawing/2014/main" id="{73E89300-44A2-454E-8E83-E9AC414AE9FE}"/>
              </a:ext>
            </a:extLst>
          </p:cNvPr>
          <p:cNvSpPr/>
          <p:nvPr/>
        </p:nvSpPr>
        <p:spPr>
          <a:xfrm>
            <a:off x="3851036" y="2768826"/>
            <a:ext cx="1480627" cy="1291110"/>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9" name="TextBox 18">
            <a:extLst>
              <a:ext uri="{FF2B5EF4-FFF2-40B4-BE49-F238E27FC236}">
                <a16:creationId xmlns:a16="http://schemas.microsoft.com/office/drawing/2014/main" id="{00E6BD75-1CB0-614A-B1DE-C33DE099A412}"/>
              </a:ext>
            </a:extLst>
          </p:cNvPr>
          <p:cNvSpPr txBox="1"/>
          <p:nvPr/>
        </p:nvSpPr>
        <p:spPr>
          <a:xfrm>
            <a:off x="4195224" y="2965732"/>
            <a:ext cx="774571" cy="369332"/>
          </a:xfrm>
          <a:prstGeom prst="rect">
            <a:avLst/>
          </a:prstGeom>
          <a:noFill/>
        </p:spPr>
        <p:txBody>
          <a:bodyPr wrap="none" rtlCol="0">
            <a:spAutoFit/>
          </a:bodyPr>
          <a:lstStyle/>
          <a:p>
            <a:r>
              <a:rPr lang="en-PT" dirty="0">
                <a:solidFill>
                  <a:schemeClr val="bg1"/>
                </a:solidFill>
              </a:rPr>
              <a:t>Proxy</a:t>
            </a:r>
          </a:p>
        </p:txBody>
      </p:sp>
      <p:sp>
        <p:nvSpPr>
          <p:cNvPr id="21" name="TextBox 20">
            <a:extLst>
              <a:ext uri="{FF2B5EF4-FFF2-40B4-BE49-F238E27FC236}">
                <a16:creationId xmlns:a16="http://schemas.microsoft.com/office/drawing/2014/main" id="{BBAD3810-4EF1-8B4F-817F-86EE84366C6A}"/>
              </a:ext>
            </a:extLst>
          </p:cNvPr>
          <p:cNvSpPr txBox="1"/>
          <p:nvPr/>
        </p:nvSpPr>
        <p:spPr>
          <a:xfrm>
            <a:off x="3870983" y="4876223"/>
            <a:ext cx="1692377" cy="923330"/>
          </a:xfrm>
          <a:prstGeom prst="rect">
            <a:avLst/>
          </a:prstGeom>
          <a:noFill/>
        </p:spPr>
        <p:txBody>
          <a:bodyPr wrap="square" rtlCol="0">
            <a:spAutoFit/>
          </a:bodyPr>
          <a:lstStyle/>
          <a:p>
            <a:pPr algn="ctr"/>
            <a:r>
              <a:rPr lang="en-PT" dirty="0">
                <a:solidFill>
                  <a:schemeClr val="bg1"/>
                </a:solidFill>
              </a:rPr>
              <a:t>Local Attestation Service</a:t>
            </a:r>
          </a:p>
        </p:txBody>
      </p:sp>
      <p:sp>
        <p:nvSpPr>
          <p:cNvPr id="28" name="Rounded Rectangle 27">
            <a:extLst>
              <a:ext uri="{FF2B5EF4-FFF2-40B4-BE49-F238E27FC236}">
                <a16:creationId xmlns:a16="http://schemas.microsoft.com/office/drawing/2014/main" id="{7C9669A9-17BA-C641-942B-0D47E8A44984}"/>
              </a:ext>
            </a:extLst>
          </p:cNvPr>
          <p:cNvSpPr/>
          <p:nvPr/>
        </p:nvSpPr>
        <p:spPr>
          <a:xfrm>
            <a:off x="3962250" y="2907728"/>
            <a:ext cx="1269532" cy="1042544"/>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0" name="Rounded Rectangle 29">
            <a:extLst>
              <a:ext uri="{FF2B5EF4-FFF2-40B4-BE49-F238E27FC236}">
                <a16:creationId xmlns:a16="http://schemas.microsoft.com/office/drawing/2014/main" id="{0CDBC6EC-92EF-9D4D-8577-F37F05DCF232}"/>
              </a:ext>
            </a:extLst>
          </p:cNvPr>
          <p:cNvSpPr/>
          <p:nvPr/>
        </p:nvSpPr>
        <p:spPr>
          <a:xfrm>
            <a:off x="7943884" y="2349178"/>
            <a:ext cx="2902850" cy="179973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2" name="Rounded Rectangle 31">
            <a:extLst>
              <a:ext uri="{FF2B5EF4-FFF2-40B4-BE49-F238E27FC236}">
                <a16:creationId xmlns:a16="http://schemas.microsoft.com/office/drawing/2014/main" id="{BA64AC01-5DA9-B441-9A11-3914C68F4371}"/>
              </a:ext>
            </a:extLst>
          </p:cNvPr>
          <p:cNvSpPr/>
          <p:nvPr/>
        </p:nvSpPr>
        <p:spPr>
          <a:xfrm>
            <a:off x="7985523" y="4379583"/>
            <a:ext cx="2897185" cy="1799739"/>
          </a:xfrm>
          <a:prstGeom prst="roundRect">
            <a:avLst>
              <a:gd name="adj" fmla="val 15760"/>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36" name="Graphic 35" descr="Database with solid fill">
            <a:extLst>
              <a:ext uri="{FF2B5EF4-FFF2-40B4-BE49-F238E27FC236}">
                <a16:creationId xmlns:a16="http://schemas.microsoft.com/office/drawing/2014/main" id="{DE82BEBF-D16A-2248-9748-77BBE5BAE0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26630" y="4961154"/>
            <a:ext cx="750623" cy="750623"/>
          </a:xfrm>
          <a:prstGeom prst="rect">
            <a:avLst/>
          </a:prstGeom>
        </p:spPr>
      </p:pic>
      <p:pic>
        <p:nvPicPr>
          <p:cNvPr id="39" name="Graphic 38" descr="Server with solid fill">
            <a:extLst>
              <a:ext uri="{FF2B5EF4-FFF2-40B4-BE49-F238E27FC236}">
                <a16:creationId xmlns:a16="http://schemas.microsoft.com/office/drawing/2014/main" id="{A6AA501B-87C9-7F4D-AF52-C0ECA0EC4A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59169" y="4971034"/>
            <a:ext cx="750623" cy="750623"/>
          </a:xfrm>
          <a:prstGeom prst="rect">
            <a:avLst/>
          </a:prstGeom>
        </p:spPr>
      </p:pic>
      <p:sp>
        <p:nvSpPr>
          <p:cNvPr id="40" name="Rounded Rectangle 39">
            <a:extLst>
              <a:ext uri="{FF2B5EF4-FFF2-40B4-BE49-F238E27FC236}">
                <a16:creationId xmlns:a16="http://schemas.microsoft.com/office/drawing/2014/main" id="{0809BC32-BB69-0F48-8B89-1D1DBEE00CE6}"/>
              </a:ext>
            </a:extLst>
          </p:cNvPr>
          <p:cNvSpPr/>
          <p:nvPr/>
        </p:nvSpPr>
        <p:spPr>
          <a:xfrm>
            <a:off x="8138332" y="4498567"/>
            <a:ext cx="2680787" cy="1546431"/>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41" name="Graphic 40" descr="Server with solid fill">
            <a:extLst>
              <a:ext uri="{FF2B5EF4-FFF2-40B4-BE49-F238E27FC236}">
                <a16:creationId xmlns:a16="http://schemas.microsoft.com/office/drawing/2014/main" id="{16573DF2-658B-8841-B310-ABB5433B18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70741" y="3054252"/>
            <a:ext cx="891672" cy="891672"/>
          </a:xfrm>
          <a:prstGeom prst="rect">
            <a:avLst/>
          </a:prstGeom>
        </p:spPr>
      </p:pic>
      <p:pic>
        <p:nvPicPr>
          <p:cNvPr id="42" name="Graphic 41" descr="Database with solid fill">
            <a:extLst>
              <a:ext uri="{FF2B5EF4-FFF2-40B4-BE49-F238E27FC236}">
                <a16:creationId xmlns:a16="http://schemas.microsoft.com/office/drawing/2014/main" id="{840F92C4-163B-FE47-8C50-97BFAF4D81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25347" y="2636112"/>
            <a:ext cx="1604092" cy="1604092"/>
          </a:xfrm>
          <a:prstGeom prst="rect">
            <a:avLst/>
          </a:prstGeom>
        </p:spPr>
      </p:pic>
      <p:sp>
        <p:nvSpPr>
          <p:cNvPr id="43" name="Rounded Rectangle 42">
            <a:extLst>
              <a:ext uri="{FF2B5EF4-FFF2-40B4-BE49-F238E27FC236}">
                <a16:creationId xmlns:a16="http://schemas.microsoft.com/office/drawing/2014/main" id="{92AFF87A-3355-5D4F-8CB7-5EE62A7FE950}"/>
              </a:ext>
            </a:extLst>
          </p:cNvPr>
          <p:cNvSpPr/>
          <p:nvPr/>
        </p:nvSpPr>
        <p:spPr>
          <a:xfrm>
            <a:off x="3800162" y="4772976"/>
            <a:ext cx="1852867" cy="1211233"/>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cxnSp>
        <p:nvCxnSpPr>
          <p:cNvPr id="47" name="Straight Connector 46">
            <a:extLst>
              <a:ext uri="{FF2B5EF4-FFF2-40B4-BE49-F238E27FC236}">
                <a16:creationId xmlns:a16="http://schemas.microsoft.com/office/drawing/2014/main" id="{EC6BA09D-BCE4-DD48-A509-C964558CC48E}"/>
              </a:ext>
            </a:extLst>
          </p:cNvPr>
          <p:cNvCxnSpPr>
            <a:cxnSpLocks/>
          </p:cNvCxnSpPr>
          <p:nvPr/>
        </p:nvCxnSpPr>
        <p:spPr>
          <a:xfrm flipV="1">
            <a:off x="5084806" y="3330825"/>
            <a:ext cx="2923001" cy="423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AF7C755-8461-0D44-AE8E-E407201738D9}"/>
              </a:ext>
            </a:extLst>
          </p:cNvPr>
          <p:cNvCxnSpPr>
            <a:cxnSpLocks/>
          </p:cNvCxnSpPr>
          <p:nvPr/>
        </p:nvCxnSpPr>
        <p:spPr>
          <a:xfrm>
            <a:off x="1755521" y="3311733"/>
            <a:ext cx="231338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6CA151-1508-EC4D-9BF6-A3426ABD92EE}"/>
              </a:ext>
            </a:extLst>
          </p:cNvPr>
          <p:cNvCxnSpPr>
            <a:cxnSpLocks/>
          </p:cNvCxnSpPr>
          <p:nvPr/>
        </p:nvCxnSpPr>
        <p:spPr>
          <a:xfrm>
            <a:off x="1755521" y="3378370"/>
            <a:ext cx="231338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3" name="Graphic 48" descr="Lock with solid fill">
            <a:extLst>
              <a:ext uri="{FF2B5EF4-FFF2-40B4-BE49-F238E27FC236}">
                <a16:creationId xmlns:a16="http://schemas.microsoft.com/office/drawing/2014/main" id="{F2D2D9C8-CB33-E240-84FC-DFFA1A387E65}"/>
              </a:ext>
            </a:extLst>
          </p:cNvPr>
          <p:cNvSpPr/>
          <p:nvPr/>
        </p:nvSpPr>
        <p:spPr>
          <a:xfrm>
            <a:off x="2612069" y="3181327"/>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cxnSp>
        <p:nvCxnSpPr>
          <p:cNvPr id="64" name="Straight Connector 63">
            <a:extLst>
              <a:ext uri="{FF2B5EF4-FFF2-40B4-BE49-F238E27FC236}">
                <a16:creationId xmlns:a16="http://schemas.microsoft.com/office/drawing/2014/main" id="{05391B20-9AD0-2C49-8C77-1F2EC9F172B6}"/>
              </a:ext>
            </a:extLst>
          </p:cNvPr>
          <p:cNvCxnSpPr>
            <a:cxnSpLocks/>
          </p:cNvCxnSpPr>
          <p:nvPr/>
        </p:nvCxnSpPr>
        <p:spPr>
          <a:xfrm>
            <a:off x="1387748" y="3519578"/>
            <a:ext cx="0" cy="12203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7CCA3F-1BD5-A449-BF4C-EFA1B03A8211}"/>
              </a:ext>
            </a:extLst>
          </p:cNvPr>
          <p:cNvCxnSpPr>
            <a:cxnSpLocks/>
          </p:cNvCxnSpPr>
          <p:nvPr/>
        </p:nvCxnSpPr>
        <p:spPr>
          <a:xfrm>
            <a:off x="1321111" y="3519578"/>
            <a:ext cx="0" cy="12203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868A866-534E-6149-9A72-7765AA42D944}"/>
              </a:ext>
            </a:extLst>
          </p:cNvPr>
          <p:cNvCxnSpPr>
            <a:cxnSpLocks/>
          </p:cNvCxnSpPr>
          <p:nvPr/>
        </p:nvCxnSpPr>
        <p:spPr>
          <a:xfrm flipV="1">
            <a:off x="2197515" y="3905257"/>
            <a:ext cx="1862421" cy="97454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1" name="Graphic 48" descr="Lock with solid fill">
            <a:extLst>
              <a:ext uri="{FF2B5EF4-FFF2-40B4-BE49-F238E27FC236}">
                <a16:creationId xmlns:a16="http://schemas.microsoft.com/office/drawing/2014/main" id="{5E14E004-EA66-6644-B5ED-16EA27B718C3}"/>
              </a:ext>
            </a:extLst>
          </p:cNvPr>
          <p:cNvSpPr/>
          <p:nvPr/>
        </p:nvSpPr>
        <p:spPr>
          <a:xfrm>
            <a:off x="2793133" y="4329311"/>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cxnSp>
        <p:nvCxnSpPr>
          <p:cNvPr id="92" name="Straight Connector 91">
            <a:extLst>
              <a:ext uri="{FF2B5EF4-FFF2-40B4-BE49-F238E27FC236}">
                <a16:creationId xmlns:a16="http://schemas.microsoft.com/office/drawing/2014/main" id="{2E32012A-3DEE-6644-8D43-DD182783E54C}"/>
              </a:ext>
            </a:extLst>
          </p:cNvPr>
          <p:cNvCxnSpPr>
            <a:cxnSpLocks/>
          </p:cNvCxnSpPr>
          <p:nvPr/>
        </p:nvCxnSpPr>
        <p:spPr>
          <a:xfrm flipV="1">
            <a:off x="5081159" y="3384972"/>
            <a:ext cx="1403117" cy="615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755D925-92E7-EC42-A749-0C98ACB48DF2}"/>
              </a:ext>
            </a:extLst>
          </p:cNvPr>
          <p:cNvCxnSpPr>
            <a:cxnSpLocks/>
          </p:cNvCxnSpPr>
          <p:nvPr/>
        </p:nvCxnSpPr>
        <p:spPr>
          <a:xfrm>
            <a:off x="6546306" y="3385924"/>
            <a:ext cx="146150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8" name="Graphic 48" descr="Lock with solid fill">
            <a:extLst>
              <a:ext uri="{FF2B5EF4-FFF2-40B4-BE49-F238E27FC236}">
                <a16:creationId xmlns:a16="http://schemas.microsoft.com/office/drawing/2014/main" id="{77AB5416-DC0A-B648-88E2-ADE71936CAFA}"/>
              </a:ext>
            </a:extLst>
          </p:cNvPr>
          <p:cNvSpPr/>
          <p:nvPr/>
        </p:nvSpPr>
        <p:spPr>
          <a:xfrm>
            <a:off x="7169210" y="3199485"/>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112" name="TextBox 111">
            <a:extLst>
              <a:ext uri="{FF2B5EF4-FFF2-40B4-BE49-F238E27FC236}">
                <a16:creationId xmlns:a16="http://schemas.microsoft.com/office/drawing/2014/main" id="{6E4B0522-5631-6047-A980-EE34F3555A5C}"/>
              </a:ext>
            </a:extLst>
          </p:cNvPr>
          <p:cNvSpPr txBox="1"/>
          <p:nvPr/>
        </p:nvSpPr>
        <p:spPr>
          <a:xfrm>
            <a:off x="8428912" y="2333168"/>
            <a:ext cx="1944763" cy="369332"/>
          </a:xfrm>
          <a:prstGeom prst="rect">
            <a:avLst/>
          </a:prstGeom>
          <a:noFill/>
        </p:spPr>
        <p:txBody>
          <a:bodyPr wrap="none" rtlCol="0">
            <a:spAutoFit/>
          </a:bodyPr>
          <a:lstStyle/>
          <a:p>
            <a:r>
              <a:rPr lang="en-PT" dirty="0">
                <a:solidFill>
                  <a:schemeClr val="bg1"/>
                </a:solidFill>
              </a:rPr>
              <a:t>Key Value Store</a:t>
            </a:r>
          </a:p>
        </p:txBody>
      </p:sp>
      <p:sp>
        <p:nvSpPr>
          <p:cNvPr id="113" name="TextBox 112">
            <a:extLst>
              <a:ext uri="{FF2B5EF4-FFF2-40B4-BE49-F238E27FC236}">
                <a16:creationId xmlns:a16="http://schemas.microsoft.com/office/drawing/2014/main" id="{0D6BF2D5-1657-2046-8F30-167CC6E1D1F7}"/>
              </a:ext>
            </a:extLst>
          </p:cNvPr>
          <p:cNvSpPr txBox="1"/>
          <p:nvPr/>
        </p:nvSpPr>
        <p:spPr>
          <a:xfrm>
            <a:off x="8358285" y="4606254"/>
            <a:ext cx="1944763" cy="369332"/>
          </a:xfrm>
          <a:prstGeom prst="rect">
            <a:avLst/>
          </a:prstGeom>
          <a:noFill/>
        </p:spPr>
        <p:txBody>
          <a:bodyPr wrap="none" rtlCol="0">
            <a:spAutoFit/>
          </a:bodyPr>
          <a:lstStyle/>
          <a:p>
            <a:r>
              <a:rPr lang="en-PT" dirty="0">
                <a:solidFill>
                  <a:schemeClr val="bg1"/>
                </a:solidFill>
              </a:rPr>
              <a:t>Key Value Store</a:t>
            </a:r>
          </a:p>
        </p:txBody>
      </p:sp>
      <p:cxnSp>
        <p:nvCxnSpPr>
          <p:cNvPr id="114" name="Straight Connector 113">
            <a:extLst>
              <a:ext uri="{FF2B5EF4-FFF2-40B4-BE49-F238E27FC236}">
                <a16:creationId xmlns:a16="http://schemas.microsoft.com/office/drawing/2014/main" id="{117B65D1-1D81-8A4C-9A87-9AA2B340B63C}"/>
              </a:ext>
            </a:extLst>
          </p:cNvPr>
          <p:cNvCxnSpPr>
            <a:cxnSpLocks/>
          </p:cNvCxnSpPr>
          <p:nvPr/>
        </p:nvCxnSpPr>
        <p:spPr>
          <a:xfrm>
            <a:off x="4497513" y="3945924"/>
            <a:ext cx="0" cy="87579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A554690-EE6E-F445-84E3-4D85531FF41D}"/>
              </a:ext>
            </a:extLst>
          </p:cNvPr>
          <p:cNvCxnSpPr>
            <a:cxnSpLocks/>
            <a:stCxn id="28" idx="2"/>
          </p:cNvCxnSpPr>
          <p:nvPr/>
        </p:nvCxnSpPr>
        <p:spPr>
          <a:xfrm flipH="1">
            <a:off x="4577790" y="3950272"/>
            <a:ext cx="19226" cy="8905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B7C22DA-4F02-A64C-91BA-0764AAEA632B}"/>
              </a:ext>
            </a:extLst>
          </p:cNvPr>
          <p:cNvCxnSpPr>
            <a:cxnSpLocks/>
          </p:cNvCxnSpPr>
          <p:nvPr/>
        </p:nvCxnSpPr>
        <p:spPr>
          <a:xfrm>
            <a:off x="6479203" y="4926839"/>
            <a:ext cx="169153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3E33493-7726-D647-A6E6-CDB9C4F0F4E5}"/>
              </a:ext>
            </a:extLst>
          </p:cNvPr>
          <p:cNvCxnSpPr>
            <a:cxnSpLocks/>
          </p:cNvCxnSpPr>
          <p:nvPr/>
        </p:nvCxnSpPr>
        <p:spPr>
          <a:xfrm>
            <a:off x="6545840" y="4871740"/>
            <a:ext cx="1624901" cy="806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7" name="Graphic 48" descr="Lock with solid fill">
            <a:extLst>
              <a:ext uri="{FF2B5EF4-FFF2-40B4-BE49-F238E27FC236}">
                <a16:creationId xmlns:a16="http://schemas.microsoft.com/office/drawing/2014/main" id="{6C04C19B-A83B-3747-977D-8C571CA89D64}"/>
              </a:ext>
            </a:extLst>
          </p:cNvPr>
          <p:cNvSpPr/>
          <p:nvPr/>
        </p:nvSpPr>
        <p:spPr>
          <a:xfrm>
            <a:off x="7169210" y="4690487"/>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dirty="0"/>
          </a:p>
        </p:txBody>
      </p:sp>
      <p:cxnSp>
        <p:nvCxnSpPr>
          <p:cNvPr id="52" name="Straight Connector 51">
            <a:extLst>
              <a:ext uri="{FF2B5EF4-FFF2-40B4-BE49-F238E27FC236}">
                <a16:creationId xmlns:a16="http://schemas.microsoft.com/office/drawing/2014/main" id="{6CE8FF03-1C8D-B744-8D2B-521AF7F085C7}"/>
              </a:ext>
            </a:extLst>
          </p:cNvPr>
          <p:cNvCxnSpPr>
            <a:cxnSpLocks/>
          </p:cNvCxnSpPr>
          <p:nvPr/>
        </p:nvCxnSpPr>
        <p:spPr>
          <a:xfrm flipH="1">
            <a:off x="6479203" y="3385793"/>
            <a:ext cx="3401" cy="15410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175F78B-C879-FF41-B13E-6CB3490A828B}"/>
              </a:ext>
            </a:extLst>
          </p:cNvPr>
          <p:cNvCxnSpPr>
            <a:cxnSpLocks/>
          </p:cNvCxnSpPr>
          <p:nvPr/>
        </p:nvCxnSpPr>
        <p:spPr>
          <a:xfrm flipH="1">
            <a:off x="6545840" y="3378218"/>
            <a:ext cx="466" cy="14625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0" name="Slide Number Placeholder 5">
            <a:extLst>
              <a:ext uri="{FF2B5EF4-FFF2-40B4-BE49-F238E27FC236}">
                <a16:creationId xmlns:a16="http://schemas.microsoft.com/office/drawing/2014/main" id="{CA1FD039-EE85-B341-9DCA-A1982132B6E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16</a:t>
            </a:fld>
            <a:endParaRPr lang="pt-PT" dirty="0"/>
          </a:p>
        </p:txBody>
      </p:sp>
      <p:sp>
        <p:nvSpPr>
          <p:cNvPr id="54" name="Rounded Rectangle 53">
            <a:extLst>
              <a:ext uri="{FF2B5EF4-FFF2-40B4-BE49-F238E27FC236}">
                <a16:creationId xmlns:a16="http://schemas.microsoft.com/office/drawing/2014/main" id="{B35A4747-265D-5D42-974F-290BCA0C2B69}"/>
              </a:ext>
            </a:extLst>
          </p:cNvPr>
          <p:cNvSpPr/>
          <p:nvPr/>
        </p:nvSpPr>
        <p:spPr>
          <a:xfrm>
            <a:off x="733653" y="4766544"/>
            <a:ext cx="1463862" cy="126187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55" name="TextBox 54">
            <a:extLst>
              <a:ext uri="{FF2B5EF4-FFF2-40B4-BE49-F238E27FC236}">
                <a16:creationId xmlns:a16="http://schemas.microsoft.com/office/drawing/2014/main" id="{E29ECAED-B553-3346-B3B4-EC6CF28D276E}"/>
              </a:ext>
            </a:extLst>
          </p:cNvPr>
          <p:cNvSpPr txBox="1"/>
          <p:nvPr/>
        </p:nvSpPr>
        <p:spPr>
          <a:xfrm>
            <a:off x="733653" y="4879800"/>
            <a:ext cx="1463862" cy="369332"/>
          </a:xfrm>
          <a:prstGeom prst="rect">
            <a:avLst/>
          </a:prstGeom>
          <a:noFill/>
        </p:spPr>
        <p:txBody>
          <a:bodyPr wrap="none" rtlCol="0">
            <a:spAutoFit/>
          </a:bodyPr>
          <a:lstStyle/>
          <a:p>
            <a:r>
              <a:rPr lang="en-PT" dirty="0">
                <a:solidFill>
                  <a:schemeClr val="bg1"/>
                </a:solidFill>
              </a:rPr>
              <a:t>Auth Server</a:t>
            </a:r>
          </a:p>
        </p:txBody>
      </p:sp>
      <p:pic>
        <p:nvPicPr>
          <p:cNvPr id="56" name="Graphic 55" descr="Users with solid fill">
            <a:extLst>
              <a:ext uri="{FF2B5EF4-FFF2-40B4-BE49-F238E27FC236}">
                <a16:creationId xmlns:a16="http://schemas.microsoft.com/office/drawing/2014/main" id="{29304623-F346-6B4D-A62E-A8299488EB3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7770" y="5263852"/>
            <a:ext cx="726133" cy="726133"/>
          </a:xfrm>
          <a:prstGeom prst="rect">
            <a:avLst/>
          </a:prstGeom>
        </p:spPr>
      </p:pic>
      <p:pic>
        <p:nvPicPr>
          <p:cNvPr id="57" name="Graphic 56" descr="Key with solid fill">
            <a:extLst>
              <a:ext uri="{FF2B5EF4-FFF2-40B4-BE49-F238E27FC236}">
                <a16:creationId xmlns:a16="http://schemas.microsoft.com/office/drawing/2014/main" id="{B8307A6F-96D9-A241-A5FE-1F19050DA1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74609" y="5397480"/>
            <a:ext cx="458879" cy="458879"/>
          </a:xfrm>
          <a:prstGeom prst="rect">
            <a:avLst/>
          </a:prstGeom>
        </p:spPr>
      </p:pic>
      <p:sp>
        <p:nvSpPr>
          <p:cNvPr id="58" name="Graphic 48" descr="Lock with solid fill">
            <a:extLst>
              <a:ext uri="{FF2B5EF4-FFF2-40B4-BE49-F238E27FC236}">
                <a16:creationId xmlns:a16="http://schemas.microsoft.com/office/drawing/2014/main" id="{03CD2E53-D3A1-8447-84D4-9E600B0B921B}"/>
              </a:ext>
            </a:extLst>
          </p:cNvPr>
          <p:cNvSpPr/>
          <p:nvPr/>
        </p:nvSpPr>
        <p:spPr>
          <a:xfrm>
            <a:off x="1234988" y="4046812"/>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66" name="Graphic 48" descr="Lock with solid fill">
            <a:extLst>
              <a:ext uri="{FF2B5EF4-FFF2-40B4-BE49-F238E27FC236}">
                <a16:creationId xmlns:a16="http://schemas.microsoft.com/office/drawing/2014/main" id="{90343626-87D7-3E41-8B28-1EF1744679CC}"/>
              </a:ext>
            </a:extLst>
          </p:cNvPr>
          <p:cNvSpPr/>
          <p:nvPr/>
        </p:nvSpPr>
        <p:spPr>
          <a:xfrm>
            <a:off x="189195" y="6425361"/>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22" name="TextBox 21">
            <a:extLst>
              <a:ext uri="{FF2B5EF4-FFF2-40B4-BE49-F238E27FC236}">
                <a16:creationId xmlns:a16="http://schemas.microsoft.com/office/drawing/2014/main" id="{696C2447-EBAF-A141-837A-7FC9D907236E}"/>
              </a:ext>
            </a:extLst>
          </p:cNvPr>
          <p:cNvSpPr txBox="1"/>
          <p:nvPr/>
        </p:nvSpPr>
        <p:spPr>
          <a:xfrm>
            <a:off x="455812" y="6429719"/>
            <a:ext cx="4449965" cy="369332"/>
          </a:xfrm>
          <a:prstGeom prst="rect">
            <a:avLst/>
          </a:prstGeom>
          <a:noFill/>
        </p:spPr>
        <p:txBody>
          <a:bodyPr wrap="square" rtlCol="0">
            <a:spAutoFit/>
          </a:bodyPr>
          <a:lstStyle/>
          <a:p>
            <a:r>
              <a:rPr lang="en-PT" dirty="0">
                <a:solidFill>
                  <a:schemeClr val="bg1"/>
                </a:solidFill>
              </a:rPr>
              <a:t>Secure Communication Channel (TLS)</a:t>
            </a:r>
          </a:p>
        </p:txBody>
      </p:sp>
      <p:sp>
        <p:nvSpPr>
          <p:cNvPr id="67" name="Graphic 48" descr="Lock with solid fill">
            <a:extLst>
              <a:ext uri="{FF2B5EF4-FFF2-40B4-BE49-F238E27FC236}">
                <a16:creationId xmlns:a16="http://schemas.microsoft.com/office/drawing/2014/main" id="{3C46A79B-8986-5245-AFC2-4C742B5649B2}"/>
              </a:ext>
            </a:extLst>
          </p:cNvPr>
          <p:cNvSpPr/>
          <p:nvPr/>
        </p:nvSpPr>
        <p:spPr>
          <a:xfrm>
            <a:off x="4420477" y="4266521"/>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25" name="TextBox 24">
            <a:extLst>
              <a:ext uri="{FF2B5EF4-FFF2-40B4-BE49-F238E27FC236}">
                <a16:creationId xmlns:a16="http://schemas.microsoft.com/office/drawing/2014/main" id="{0168EAB1-E53C-164E-A19A-A207FDB217FB}"/>
              </a:ext>
            </a:extLst>
          </p:cNvPr>
          <p:cNvSpPr txBox="1"/>
          <p:nvPr/>
        </p:nvSpPr>
        <p:spPr>
          <a:xfrm>
            <a:off x="4724801" y="3596887"/>
            <a:ext cx="529312" cy="369332"/>
          </a:xfrm>
          <a:prstGeom prst="rect">
            <a:avLst/>
          </a:prstGeom>
          <a:noFill/>
        </p:spPr>
        <p:txBody>
          <a:bodyPr wrap="none" rtlCol="0">
            <a:spAutoFit/>
          </a:bodyPr>
          <a:lstStyle/>
          <a:p>
            <a:r>
              <a:rPr lang="en-PT" dirty="0">
                <a:solidFill>
                  <a:srgbClr val="00B050"/>
                </a:solidFill>
              </a:rPr>
              <a:t>TEE</a:t>
            </a:r>
          </a:p>
        </p:txBody>
      </p:sp>
      <p:sp>
        <p:nvSpPr>
          <p:cNvPr id="71" name="TextBox 70">
            <a:extLst>
              <a:ext uri="{FF2B5EF4-FFF2-40B4-BE49-F238E27FC236}">
                <a16:creationId xmlns:a16="http://schemas.microsoft.com/office/drawing/2014/main" id="{94086624-1E43-4E44-BF5F-8122F42410B1}"/>
              </a:ext>
            </a:extLst>
          </p:cNvPr>
          <p:cNvSpPr txBox="1"/>
          <p:nvPr/>
        </p:nvSpPr>
        <p:spPr>
          <a:xfrm>
            <a:off x="8139339" y="5617601"/>
            <a:ext cx="529312" cy="369332"/>
          </a:xfrm>
          <a:prstGeom prst="rect">
            <a:avLst/>
          </a:prstGeom>
          <a:noFill/>
        </p:spPr>
        <p:txBody>
          <a:bodyPr wrap="none" rtlCol="0">
            <a:spAutoFit/>
          </a:bodyPr>
          <a:lstStyle/>
          <a:p>
            <a:r>
              <a:rPr lang="en-PT" dirty="0">
                <a:solidFill>
                  <a:srgbClr val="00B050"/>
                </a:solidFill>
              </a:rPr>
              <a:t>TEE</a:t>
            </a:r>
          </a:p>
        </p:txBody>
      </p:sp>
      <p:sp>
        <p:nvSpPr>
          <p:cNvPr id="75" name="TextBox 74">
            <a:extLst>
              <a:ext uri="{FF2B5EF4-FFF2-40B4-BE49-F238E27FC236}">
                <a16:creationId xmlns:a16="http://schemas.microsoft.com/office/drawing/2014/main" id="{F1DEFE32-6B9C-634A-8BC1-C0834F984C2E}"/>
              </a:ext>
            </a:extLst>
          </p:cNvPr>
          <p:cNvSpPr txBox="1"/>
          <p:nvPr/>
        </p:nvSpPr>
        <p:spPr>
          <a:xfrm>
            <a:off x="3759811" y="5641937"/>
            <a:ext cx="529312" cy="369332"/>
          </a:xfrm>
          <a:prstGeom prst="rect">
            <a:avLst/>
          </a:prstGeom>
          <a:noFill/>
        </p:spPr>
        <p:txBody>
          <a:bodyPr wrap="none" rtlCol="0">
            <a:spAutoFit/>
          </a:bodyPr>
          <a:lstStyle/>
          <a:p>
            <a:r>
              <a:rPr lang="en-PT" dirty="0">
                <a:solidFill>
                  <a:srgbClr val="00B050"/>
                </a:solidFill>
              </a:rPr>
              <a:t>TEE</a:t>
            </a:r>
          </a:p>
        </p:txBody>
      </p:sp>
      <p:sp>
        <p:nvSpPr>
          <p:cNvPr id="59" name="Rounded Rectangle 58">
            <a:extLst>
              <a:ext uri="{FF2B5EF4-FFF2-40B4-BE49-F238E27FC236}">
                <a16:creationId xmlns:a16="http://schemas.microsoft.com/office/drawing/2014/main" id="{095E2798-BBB3-C647-98DA-754200FDA561}"/>
              </a:ext>
            </a:extLst>
          </p:cNvPr>
          <p:cNvSpPr/>
          <p:nvPr/>
        </p:nvSpPr>
        <p:spPr>
          <a:xfrm>
            <a:off x="3722340" y="4690487"/>
            <a:ext cx="2045393" cy="1363743"/>
          </a:xfrm>
          <a:prstGeom prst="roundRect">
            <a:avLst>
              <a:gd name="adj" fmla="val 15760"/>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cxnSp>
        <p:nvCxnSpPr>
          <p:cNvPr id="68" name="Straight Connector 67">
            <a:extLst>
              <a:ext uri="{FF2B5EF4-FFF2-40B4-BE49-F238E27FC236}">
                <a16:creationId xmlns:a16="http://schemas.microsoft.com/office/drawing/2014/main" id="{85F55AEF-3C24-4442-B26D-15EAFB29E7E7}"/>
              </a:ext>
            </a:extLst>
          </p:cNvPr>
          <p:cNvCxnSpPr>
            <a:cxnSpLocks/>
          </p:cNvCxnSpPr>
          <p:nvPr/>
        </p:nvCxnSpPr>
        <p:spPr>
          <a:xfrm>
            <a:off x="5576969" y="5672700"/>
            <a:ext cx="256136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2E684EF-FC86-0247-B8A9-35A5CE115A6E}"/>
              </a:ext>
            </a:extLst>
          </p:cNvPr>
          <p:cNvCxnSpPr>
            <a:cxnSpLocks/>
          </p:cNvCxnSpPr>
          <p:nvPr/>
        </p:nvCxnSpPr>
        <p:spPr>
          <a:xfrm>
            <a:off x="5563360" y="5617601"/>
            <a:ext cx="257497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Graphic 48" descr="Lock with solid fill">
            <a:extLst>
              <a:ext uri="{FF2B5EF4-FFF2-40B4-BE49-F238E27FC236}">
                <a16:creationId xmlns:a16="http://schemas.microsoft.com/office/drawing/2014/main" id="{5754A588-DD44-0548-AE4B-C1C8E5DDFA1F}"/>
              </a:ext>
            </a:extLst>
          </p:cNvPr>
          <p:cNvSpPr/>
          <p:nvPr/>
        </p:nvSpPr>
        <p:spPr>
          <a:xfrm>
            <a:off x="6811775" y="5467302"/>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Tree>
    <p:extLst>
      <p:ext uri="{BB962C8B-B14F-4D97-AF65-F5344CB8AC3E}">
        <p14:creationId xmlns:p14="http://schemas.microsoft.com/office/powerpoint/2010/main" val="131145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dissolve">
                                      <p:cBhvr>
                                        <p:cTn id="7" dur="500"/>
                                        <p:tgtEl>
                                          <p:spTgt spid="67"/>
                                        </p:tgtEl>
                                      </p:cBhvr>
                                    </p:animEffect>
                                  </p:childTnLst>
                                </p:cTn>
                              </p:par>
                              <p:par>
                                <p:cTn id="8" presetID="9" presetClass="entr" presetSubtype="0" fill="hold"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dissolve">
                                      <p:cBhvr>
                                        <p:cTn id="10" dur="500"/>
                                        <p:tgtEl>
                                          <p:spTgt spid="116"/>
                                        </p:tgtEl>
                                      </p:cBhvr>
                                    </p:animEffect>
                                  </p:childTnLst>
                                </p:cTn>
                              </p:par>
                              <p:par>
                                <p:cTn id="11" presetID="9" presetClass="entr" presetSubtype="0" fill="hold" nodeType="withEffect">
                                  <p:stCondLst>
                                    <p:cond delay="0"/>
                                  </p:stCondLst>
                                  <p:childTnLst>
                                    <p:set>
                                      <p:cBhvr>
                                        <p:cTn id="12" dur="1" fill="hold">
                                          <p:stCondLst>
                                            <p:cond delay="0"/>
                                          </p:stCondLst>
                                        </p:cTn>
                                        <p:tgtEl>
                                          <p:spTgt spid="114"/>
                                        </p:tgtEl>
                                        <p:attrNameLst>
                                          <p:attrName>style.visibility</p:attrName>
                                        </p:attrNameLst>
                                      </p:cBhvr>
                                      <p:to>
                                        <p:strVal val="visible"/>
                                      </p:to>
                                    </p:set>
                                    <p:animEffect transition="in" filter="dissolve">
                                      <p:cBhvr>
                                        <p:cTn id="13" dur="500"/>
                                        <p:tgtEl>
                                          <p:spTgt spid="11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dissolve">
                                      <p:cBhvr>
                                        <p:cTn id="16" dur="500"/>
                                        <p:tgtEl>
                                          <p:spTgt spid="73"/>
                                        </p:tgtEl>
                                      </p:cBhvr>
                                    </p:animEffect>
                                  </p:childTnLst>
                                </p:cTn>
                              </p:par>
                              <p:par>
                                <p:cTn id="17" presetID="9" presetClass="entr" presetSubtype="0"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dissolve">
                                      <p:cBhvr>
                                        <p:cTn id="19" dur="500"/>
                                        <p:tgtEl>
                                          <p:spTgt spid="69"/>
                                        </p:tgtEl>
                                      </p:cBhvr>
                                    </p:animEffect>
                                  </p:childTnLst>
                                </p:cTn>
                              </p:par>
                              <p:par>
                                <p:cTn id="20" presetID="9" presetClass="entr" presetSubtype="0" fill="hold"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dissolve">
                                      <p:cBhvr>
                                        <p:cTn id="2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Proxy</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CF57EE8C-0327-F044-AFBF-B92D5BC5BF92}"/>
              </a:ext>
            </a:extLst>
          </p:cNvPr>
          <p:cNvSpPr/>
          <p:nvPr/>
        </p:nvSpPr>
        <p:spPr>
          <a:xfrm>
            <a:off x="1441421" y="2955326"/>
            <a:ext cx="9163238" cy="148364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7" name="TextBox 6">
            <a:extLst>
              <a:ext uri="{FF2B5EF4-FFF2-40B4-BE49-F238E27FC236}">
                <a16:creationId xmlns:a16="http://schemas.microsoft.com/office/drawing/2014/main" id="{7AC7A588-D989-734C-9F03-E4B1F9CAAE12}"/>
              </a:ext>
            </a:extLst>
          </p:cNvPr>
          <p:cNvSpPr txBox="1"/>
          <p:nvPr/>
        </p:nvSpPr>
        <p:spPr>
          <a:xfrm>
            <a:off x="1442598" y="2369612"/>
            <a:ext cx="1034751" cy="461665"/>
          </a:xfrm>
          <a:prstGeom prst="rect">
            <a:avLst/>
          </a:prstGeom>
          <a:noFill/>
        </p:spPr>
        <p:txBody>
          <a:bodyPr wrap="square" rtlCol="0">
            <a:spAutoFit/>
          </a:bodyPr>
          <a:lstStyle/>
          <a:p>
            <a:pPr algn="ctr"/>
            <a:r>
              <a:rPr lang="en-PT" sz="2400" dirty="0">
                <a:solidFill>
                  <a:schemeClr val="bg1"/>
                </a:solidFill>
              </a:rPr>
              <a:t>Proxy</a:t>
            </a:r>
          </a:p>
        </p:txBody>
      </p:sp>
      <p:sp>
        <p:nvSpPr>
          <p:cNvPr id="28" name="Rounded Rectangle 27">
            <a:extLst>
              <a:ext uri="{FF2B5EF4-FFF2-40B4-BE49-F238E27FC236}">
                <a16:creationId xmlns:a16="http://schemas.microsoft.com/office/drawing/2014/main" id="{F3A6068A-A926-CB42-9A0A-F14255785086}"/>
              </a:ext>
            </a:extLst>
          </p:cNvPr>
          <p:cNvSpPr/>
          <p:nvPr/>
        </p:nvSpPr>
        <p:spPr>
          <a:xfrm>
            <a:off x="1545056" y="3082819"/>
            <a:ext cx="8955967" cy="1221691"/>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cxnSp>
        <p:nvCxnSpPr>
          <p:cNvPr id="13" name="Straight Connector 12">
            <a:extLst>
              <a:ext uri="{FF2B5EF4-FFF2-40B4-BE49-F238E27FC236}">
                <a16:creationId xmlns:a16="http://schemas.microsoft.com/office/drawing/2014/main" id="{2F1ECA62-A6A9-8944-8588-BADB17FF2F1D}"/>
              </a:ext>
            </a:extLst>
          </p:cNvPr>
          <p:cNvCxnSpPr>
            <a:cxnSpLocks/>
          </p:cNvCxnSpPr>
          <p:nvPr/>
        </p:nvCxnSpPr>
        <p:spPr>
          <a:xfrm flipH="1">
            <a:off x="5683080" y="2039276"/>
            <a:ext cx="5806" cy="1357241"/>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514A517-33E9-4949-B6FF-03DC39C8974B}"/>
              </a:ext>
            </a:extLst>
          </p:cNvPr>
          <p:cNvCxnSpPr>
            <a:cxnSpLocks/>
            <a:endCxn id="53" idx="1"/>
          </p:cNvCxnSpPr>
          <p:nvPr/>
        </p:nvCxnSpPr>
        <p:spPr>
          <a:xfrm>
            <a:off x="1959973" y="3663767"/>
            <a:ext cx="3455394" cy="10122"/>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69436E1-485D-A94A-8865-DF8F46A6834F}"/>
              </a:ext>
            </a:extLst>
          </p:cNvPr>
          <p:cNvCxnSpPr>
            <a:cxnSpLocks/>
          </p:cNvCxnSpPr>
          <p:nvPr/>
        </p:nvCxnSpPr>
        <p:spPr>
          <a:xfrm>
            <a:off x="1959973" y="3663767"/>
            <a:ext cx="0" cy="1683374"/>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BC7F6E2-98BC-A24A-9D50-00B1AF15128E}"/>
              </a:ext>
            </a:extLst>
          </p:cNvPr>
          <p:cNvCxnSpPr>
            <a:cxnSpLocks/>
          </p:cNvCxnSpPr>
          <p:nvPr/>
        </p:nvCxnSpPr>
        <p:spPr>
          <a:xfrm>
            <a:off x="6696589" y="3684494"/>
            <a:ext cx="73963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14233C1-8A02-E842-BFE5-D8EAB27DFBD7}"/>
              </a:ext>
            </a:extLst>
          </p:cNvPr>
          <p:cNvCxnSpPr>
            <a:cxnSpLocks/>
          </p:cNvCxnSpPr>
          <p:nvPr/>
        </p:nvCxnSpPr>
        <p:spPr>
          <a:xfrm>
            <a:off x="6433432" y="2039276"/>
            <a:ext cx="0" cy="131005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10BBBC2-65AB-CB49-9E5A-851DD0E0E9A8}"/>
              </a:ext>
            </a:extLst>
          </p:cNvPr>
          <p:cNvCxnSpPr>
            <a:cxnSpLocks/>
          </p:cNvCxnSpPr>
          <p:nvPr/>
        </p:nvCxnSpPr>
        <p:spPr>
          <a:xfrm>
            <a:off x="8502347" y="4127316"/>
            <a:ext cx="0" cy="89677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3" name="Rounded Rectangle 52">
            <a:extLst>
              <a:ext uri="{FF2B5EF4-FFF2-40B4-BE49-F238E27FC236}">
                <a16:creationId xmlns:a16="http://schemas.microsoft.com/office/drawing/2014/main" id="{1798D022-7ED8-6343-8DDC-31E7A648F79B}"/>
              </a:ext>
            </a:extLst>
          </p:cNvPr>
          <p:cNvSpPr/>
          <p:nvPr/>
        </p:nvSpPr>
        <p:spPr>
          <a:xfrm>
            <a:off x="5415367" y="3379617"/>
            <a:ext cx="1281222" cy="5885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t>Auth</a:t>
            </a:r>
          </a:p>
        </p:txBody>
      </p:sp>
      <p:sp>
        <p:nvSpPr>
          <p:cNvPr id="50" name="Rounded Rectangle 49">
            <a:extLst>
              <a:ext uri="{FF2B5EF4-FFF2-40B4-BE49-F238E27FC236}">
                <a16:creationId xmlns:a16="http://schemas.microsoft.com/office/drawing/2014/main" id="{265F492D-5BD0-A240-AEF7-9C13056920E4}"/>
              </a:ext>
            </a:extLst>
          </p:cNvPr>
          <p:cNvSpPr/>
          <p:nvPr/>
        </p:nvSpPr>
        <p:spPr>
          <a:xfrm>
            <a:off x="7436224" y="3253257"/>
            <a:ext cx="2207619" cy="87405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dirty="0"/>
          </a:p>
        </p:txBody>
      </p:sp>
      <p:sp>
        <p:nvSpPr>
          <p:cNvPr id="51" name="TextBox 50">
            <a:extLst>
              <a:ext uri="{FF2B5EF4-FFF2-40B4-BE49-F238E27FC236}">
                <a16:creationId xmlns:a16="http://schemas.microsoft.com/office/drawing/2014/main" id="{F0EF72B3-7881-E644-9FB2-733AE361581E}"/>
              </a:ext>
            </a:extLst>
          </p:cNvPr>
          <p:cNvSpPr txBox="1"/>
          <p:nvPr/>
        </p:nvSpPr>
        <p:spPr>
          <a:xfrm>
            <a:off x="7417244" y="3294435"/>
            <a:ext cx="2238113" cy="369332"/>
          </a:xfrm>
          <a:prstGeom prst="rect">
            <a:avLst/>
          </a:prstGeom>
          <a:noFill/>
        </p:spPr>
        <p:txBody>
          <a:bodyPr wrap="none" rtlCol="0">
            <a:spAutoFit/>
          </a:bodyPr>
          <a:lstStyle/>
          <a:p>
            <a:pPr algn="ctr"/>
            <a:r>
              <a:rPr lang="en-PT" dirty="0">
                <a:solidFill>
                  <a:sysClr val="windowText" lastClr="000000"/>
                </a:solidFill>
              </a:rPr>
              <a:t>Encryption Service</a:t>
            </a:r>
          </a:p>
        </p:txBody>
      </p:sp>
      <p:pic>
        <p:nvPicPr>
          <p:cNvPr id="71" name="Graphic 70" descr="Arrow circle with solid fill">
            <a:extLst>
              <a:ext uri="{FF2B5EF4-FFF2-40B4-BE49-F238E27FC236}">
                <a16:creationId xmlns:a16="http://schemas.microsoft.com/office/drawing/2014/main" id="{9F672B3A-B894-A14D-BA2C-B0D483C6D2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66749" y="3593616"/>
            <a:ext cx="471196" cy="471196"/>
          </a:xfrm>
          <a:prstGeom prst="rect">
            <a:avLst/>
          </a:prstGeom>
        </p:spPr>
      </p:pic>
      <p:sp>
        <p:nvSpPr>
          <p:cNvPr id="72" name="Rounded Rectangle 71">
            <a:extLst>
              <a:ext uri="{FF2B5EF4-FFF2-40B4-BE49-F238E27FC236}">
                <a16:creationId xmlns:a16="http://schemas.microsoft.com/office/drawing/2014/main" id="{A197278C-813B-964D-8C63-7227B8F9A1C1}"/>
              </a:ext>
            </a:extLst>
          </p:cNvPr>
          <p:cNvSpPr/>
          <p:nvPr/>
        </p:nvSpPr>
        <p:spPr>
          <a:xfrm>
            <a:off x="1441425" y="4948802"/>
            <a:ext cx="4273821" cy="17613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73" name="Rounded Rectangle 72">
            <a:extLst>
              <a:ext uri="{FF2B5EF4-FFF2-40B4-BE49-F238E27FC236}">
                <a16:creationId xmlns:a16="http://schemas.microsoft.com/office/drawing/2014/main" id="{366177B2-D190-D847-BF92-10980F0D0B62}"/>
              </a:ext>
            </a:extLst>
          </p:cNvPr>
          <p:cNvSpPr/>
          <p:nvPr/>
        </p:nvSpPr>
        <p:spPr>
          <a:xfrm>
            <a:off x="1518789" y="5019916"/>
            <a:ext cx="4104842" cy="1617391"/>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75" name="TextBox 74">
            <a:extLst>
              <a:ext uri="{FF2B5EF4-FFF2-40B4-BE49-F238E27FC236}">
                <a16:creationId xmlns:a16="http://schemas.microsoft.com/office/drawing/2014/main" id="{06B4C26F-2A0A-8A4E-BFB0-47EE578310BB}"/>
              </a:ext>
            </a:extLst>
          </p:cNvPr>
          <p:cNvSpPr txBox="1"/>
          <p:nvPr/>
        </p:nvSpPr>
        <p:spPr>
          <a:xfrm>
            <a:off x="2085191" y="5058159"/>
            <a:ext cx="3243196" cy="369332"/>
          </a:xfrm>
          <a:prstGeom prst="rect">
            <a:avLst/>
          </a:prstGeom>
          <a:noFill/>
        </p:spPr>
        <p:txBody>
          <a:bodyPr wrap="none" rtlCol="0">
            <a:spAutoFit/>
          </a:bodyPr>
          <a:lstStyle/>
          <a:p>
            <a:r>
              <a:rPr lang="en-PT" dirty="0">
                <a:solidFill>
                  <a:sysClr val="windowText" lastClr="000000"/>
                </a:solidFill>
              </a:rPr>
              <a:t>TEE enabled Storage Server</a:t>
            </a:r>
          </a:p>
        </p:txBody>
      </p:sp>
      <p:pic>
        <p:nvPicPr>
          <p:cNvPr id="76" name="Graphic 75" descr="Database outline">
            <a:extLst>
              <a:ext uri="{FF2B5EF4-FFF2-40B4-BE49-F238E27FC236}">
                <a16:creationId xmlns:a16="http://schemas.microsoft.com/office/drawing/2014/main" id="{ADBA1FD6-4F4B-2048-82B6-7742C69E75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30470" y="5623197"/>
            <a:ext cx="914399" cy="818404"/>
          </a:xfrm>
          <a:prstGeom prst="rect">
            <a:avLst/>
          </a:prstGeom>
        </p:spPr>
      </p:pic>
      <p:pic>
        <p:nvPicPr>
          <p:cNvPr id="79" name="Graphic 78" descr="Database outline">
            <a:extLst>
              <a:ext uri="{FF2B5EF4-FFF2-40B4-BE49-F238E27FC236}">
                <a16:creationId xmlns:a16="http://schemas.microsoft.com/office/drawing/2014/main" id="{FB21D0A8-BE49-9249-A375-0E167E079C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216" y="5347141"/>
            <a:ext cx="1413906" cy="1265472"/>
          </a:xfrm>
          <a:prstGeom prst="rect">
            <a:avLst/>
          </a:prstGeom>
        </p:spPr>
      </p:pic>
      <p:sp>
        <p:nvSpPr>
          <p:cNvPr id="80" name="TextBox 79">
            <a:extLst>
              <a:ext uri="{FF2B5EF4-FFF2-40B4-BE49-F238E27FC236}">
                <a16:creationId xmlns:a16="http://schemas.microsoft.com/office/drawing/2014/main" id="{1C67DD2A-5EB8-F54E-8D1C-3BAF5371C550}"/>
              </a:ext>
            </a:extLst>
          </p:cNvPr>
          <p:cNvSpPr txBox="1"/>
          <p:nvPr/>
        </p:nvSpPr>
        <p:spPr>
          <a:xfrm>
            <a:off x="6860744" y="5000553"/>
            <a:ext cx="3023585" cy="369332"/>
          </a:xfrm>
          <a:prstGeom prst="rect">
            <a:avLst/>
          </a:prstGeom>
          <a:noFill/>
        </p:spPr>
        <p:txBody>
          <a:bodyPr wrap="none" rtlCol="0">
            <a:spAutoFit/>
          </a:bodyPr>
          <a:lstStyle/>
          <a:p>
            <a:r>
              <a:rPr lang="en-PT" dirty="0">
                <a:solidFill>
                  <a:sysClr val="windowText" lastClr="000000"/>
                </a:solidFill>
              </a:rPr>
              <a:t>Encrypted Storage Server</a:t>
            </a:r>
          </a:p>
        </p:txBody>
      </p:sp>
      <p:pic>
        <p:nvPicPr>
          <p:cNvPr id="82" name="Graphic 81" descr="Lock with solid fill">
            <a:extLst>
              <a:ext uri="{FF2B5EF4-FFF2-40B4-BE49-F238E27FC236}">
                <a16:creationId xmlns:a16="http://schemas.microsoft.com/office/drawing/2014/main" id="{2F895860-E6EF-554B-A046-E7B7AD6BEC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76794" y="5807530"/>
            <a:ext cx="574667" cy="514338"/>
          </a:xfrm>
          <a:prstGeom prst="rect">
            <a:avLst/>
          </a:prstGeom>
        </p:spPr>
      </p:pic>
      <p:sp>
        <p:nvSpPr>
          <p:cNvPr id="83" name="Rounded Rectangle 82">
            <a:extLst>
              <a:ext uri="{FF2B5EF4-FFF2-40B4-BE49-F238E27FC236}">
                <a16:creationId xmlns:a16="http://schemas.microsoft.com/office/drawing/2014/main" id="{20391649-E98D-464C-82C9-9C850E8F140E}"/>
              </a:ext>
            </a:extLst>
          </p:cNvPr>
          <p:cNvSpPr/>
          <p:nvPr/>
        </p:nvSpPr>
        <p:spPr>
          <a:xfrm>
            <a:off x="6330838" y="4948801"/>
            <a:ext cx="4273821" cy="17613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32" name="Slide Number Placeholder 5">
            <a:extLst>
              <a:ext uri="{FF2B5EF4-FFF2-40B4-BE49-F238E27FC236}">
                <a16:creationId xmlns:a16="http://schemas.microsoft.com/office/drawing/2014/main" id="{54310CCA-41F9-464F-B8EF-CD3D4A879F8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17</a:t>
            </a:fld>
            <a:endParaRPr lang="pt-PT" dirty="0"/>
          </a:p>
        </p:txBody>
      </p:sp>
      <p:sp>
        <p:nvSpPr>
          <p:cNvPr id="33" name="TextBox 32">
            <a:extLst>
              <a:ext uri="{FF2B5EF4-FFF2-40B4-BE49-F238E27FC236}">
                <a16:creationId xmlns:a16="http://schemas.microsoft.com/office/drawing/2014/main" id="{F77EF238-2302-FE40-84A4-A35976027922}"/>
              </a:ext>
            </a:extLst>
          </p:cNvPr>
          <p:cNvSpPr txBox="1"/>
          <p:nvPr/>
        </p:nvSpPr>
        <p:spPr>
          <a:xfrm>
            <a:off x="1555879" y="3125301"/>
            <a:ext cx="529312" cy="369332"/>
          </a:xfrm>
          <a:prstGeom prst="rect">
            <a:avLst/>
          </a:prstGeom>
          <a:noFill/>
        </p:spPr>
        <p:txBody>
          <a:bodyPr wrap="none" rtlCol="0">
            <a:spAutoFit/>
          </a:bodyPr>
          <a:lstStyle/>
          <a:p>
            <a:r>
              <a:rPr lang="en-PT" dirty="0">
                <a:solidFill>
                  <a:srgbClr val="00B050"/>
                </a:solidFill>
              </a:rPr>
              <a:t>TEE</a:t>
            </a:r>
          </a:p>
        </p:txBody>
      </p:sp>
      <p:sp>
        <p:nvSpPr>
          <p:cNvPr id="34" name="TextBox 33">
            <a:extLst>
              <a:ext uri="{FF2B5EF4-FFF2-40B4-BE49-F238E27FC236}">
                <a16:creationId xmlns:a16="http://schemas.microsoft.com/office/drawing/2014/main" id="{07CEF0DD-38C4-3445-86D9-D1544D05C335}"/>
              </a:ext>
            </a:extLst>
          </p:cNvPr>
          <p:cNvSpPr txBox="1"/>
          <p:nvPr/>
        </p:nvSpPr>
        <p:spPr>
          <a:xfrm>
            <a:off x="1555879" y="6243280"/>
            <a:ext cx="529312" cy="369332"/>
          </a:xfrm>
          <a:prstGeom prst="rect">
            <a:avLst/>
          </a:prstGeom>
          <a:noFill/>
        </p:spPr>
        <p:txBody>
          <a:bodyPr wrap="none" rtlCol="0">
            <a:spAutoFit/>
          </a:bodyPr>
          <a:lstStyle/>
          <a:p>
            <a:r>
              <a:rPr lang="en-PT" dirty="0">
                <a:solidFill>
                  <a:srgbClr val="00B050"/>
                </a:solidFill>
              </a:rPr>
              <a:t>TEE</a:t>
            </a:r>
          </a:p>
        </p:txBody>
      </p:sp>
    </p:spTree>
    <p:extLst>
      <p:ext uri="{BB962C8B-B14F-4D97-AF65-F5344CB8AC3E}">
        <p14:creationId xmlns:p14="http://schemas.microsoft.com/office/powerpoint/2010/main" val="1418787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Slide Number Placeholder 5">
            <a:extLst>
              <a:ext uri="{FF2B5EF4-FFF2-40B4-BE49-F238E27FC236}">
                <a16:creationId xmlns:a16="http://schemas.microsoft.com/office/drawing/2014/main" id="{54B6253B-075C-9A41-ACF6-9F452E03EFB6}"/>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18</a:t>
            </a:fld>
            <a:endParaRPr lang="pt-PT" dirty="0"/>
          </a:p>
        </p:txBody>
      </p:sp>
      <p:sp>
        <p:nvSpPr>
          <p:cNvPr id="6" name="Rounded Rectangle 5">
            <a:extLst>
              <a:ext uri="{FF2B5EF4-FFF2-40B4-BE49-F238E27FC236}">
                <a16:creationId xmlns:a16="http://schemas.microsoft.com/office/drawing/2014/main" id="{DD770F84-6002-1C42-8417-463C15E9F3FB}"/>
              </a:ext>
            </a:extLst>
          </p:cNvPr>
          <p:cNvSpPr/>
          <p:nvPr/>
        </p:nvSpPr>
        <p:spPr>
          <a:xfrm>
            <a:off x="656707" y="2533539"/>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8" name="Rounded Rectangle 7">
            <a:extLst>
              <a:ext uri="{FF2B5EF4-FFF2-40B4-BE49-F238E27FC236}">
                <a16:creationId xmlns:a16="http://schemas.microsoft.com/office/drawing/2014/main" id="{1DBE83D2-8497-AF4E-9D4A-9C22290AEE07}"/>
              </a:ext>
            </a:extLst>
          </p:cNvPr>
          <p:cNvSpPr/>
          <p:nvPr/>
        </p:nvSpPr>
        <p:spPr>
          <a:xfrm>
            <a:off x="734071" y="2619064"/>
            <a:ext cx="4101551" cy="1801036"/>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10" name="TextBox 9">
            <a:extLst>
              <a:ext uri="{FF2B5EF4-FFF2-40B4-BE49-F238E27FC236}">
                <a16:creationId xmlns:a16="http://schemas.microsoft.com/office/drawing/2014/main" id="{A4D2A84D-1474-334B-97BB-5401D69C8879}"/>
              </a:ext>
            </a:extLst>
          </p:cNvPr>
          <p:cNvSpPr txBox="1"/>
          <p:nvPr/>
        </p:nvSpPr>
        <p:spPr>
          <a:xfrm>
            <a:off x="1172022" y="2620164"/>
            <a:ext cx="3215945" cy="369332"/>
          </a:xfrm>
          <a:prstGeom prst="rect">
            <a:avLst/>
          </a:prstGeom>
          <a:noFill/>
        </p:spPr>
        <p:txBody>
          <a:bodyPr wrap="none" rtlCol="0">
            <a:spAutoFit/>
          </a:bodyPr>
          <a:lstStyle/>
          <a:p>
            <a:r>
              <a:rPr lang="en-PT" dirty="0">
                <a:solidFill>
                  <a:sysClr val="windowText" lastClr="000000"/>
                </a:solidFill>
              </a:rPr>
              <a:t>TEE Enabled Storage Server</a:t>
            </a:r>
          </a:p>
        </p:txBody>
      </p:sp>
      <p:pic>
        <p:nvPicPr>
          <p:cNvPr id="12" name="Graphic 11" descr="Database outline">
            <a:extLst>
              <a:ext uri="{FF2B5EF4-FFF2-40B4-BE49-F238E27FC236}">
                <a16:creationId xmlns:a16="http://schemas.microsoft.com/office/drawing/2014/main" id="{A05A7EA7-B033-4F4D-A8C5-27BDB78198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36420" y="3063241"/>
            <a:ext cx="914400" cy="914400"/>
          </a:xfrm>
          <a:prstGeom prst="rect">
            <a:avLst/>
          </a:prstGeom>
        </p:spPr>
      </p:pic>
      <p:pic>
        <p:nvPicPr>
          <p:cNvPr id="21" name="Graphic 20" descr="Database outline">
            <a:extLst>
              <a:ext uri="{FF2B5EF4-FFF2-40B4-BE49-F238E27FC236}">
                <a16:creationId xmlns:a16="http://schemas.microsoft.com/office/drawing/2014/main" id="{8EDEB466-46B6-D04C-BB86-C2E9F62765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0258" y="2831154"/>
            <a:ext cx="1413908" cy="1413908"/>
          </a:xfrm>
          <a:prstGeom prst="rect">
            <a:avLst/>
          </a:prstGeom>
        </p:spPr>
      </p:pic>
      <p:sp>
        <p:nvSpPr>
          <p:cNvPr id="23" name="TextBox 22">
            <a:extLst>
              <a:ext uri="{FF2B5EF4-FFF2-40B4-BE49-F238E27FC236}">
                <a16:creationId xmlns:a16="http://schemas.microsoft.com/office/drawing/2014/main" id="{E2AC23CB-B98F-8746-A356-C52876BD56CB}"/>
              </a:ext>
            </a:extLst>
          </p:cNvPr>
          <p:cNvSpPr txBox="1"/>
          <p:nvPr/>
        </p:nvSpPr>
        <p:spPr>
          <a:xfrm>
            <a:off x="6523671" y="2558911"/>
            <a:ext cx="3023585" cy="369332"/>
          </a:xfrm>
          <a:prstGeom prst="rect">
            <a:avLst/>
          </a:prstGeom>
          <a:noFill/>
        </p:spPr>
        <p:txBody>
          <a:bodyPr wrap="none" rtlCol="0">
            <a:spAutoFit/>
          </a:bodyPr>
          <a:lstStyle/>
          <a:p>
            <a:r>
              <a:rPr lang="en-PT" dirty="0">
                <a:solidFill>
                  <a:sysClr val="windowText" lastClr="000000"/>
                </a:solidFill>
              </a:rPr>
              <a:t>Encrypted Storage Server</a:t>
            </a:r>
          </a:p>
        </p:txBody>
      </p:sp>
      <p:sp>
        <p:nvSpPr>
          <p:cNvPr id="26" name="Left Bracket 25">
            <a:extLst>
              <a:ext uri="{FF2B5EF4-FFF2-40B4-BE49-F238E27FC236}">
                <a16:creationId xmlns:a16="http://schemas.microsoft.com/office/drawing/2014/main" id="{7C802699-819D-8245-8F8D-D2B3065F586C}"/>
              </a:ext>
            </a:extLst>
          </p:cNvPr>
          <p:cNvSpPr/>
          <p:nvPr/>
        </p:nvSpPr>
        <p:spPr>
          <a:xfrm rot="5400000">
            <a:off x="2623374" y="4479628"/>
            <a:ext cx="361975" cy="1759648"/>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7" name="TextBox 26">
            <a:extLst>
              <a:ext uri="{FF2B5EF4-FFF2-40B4-BE49-F238E27FC236}">
                <a16:creationId xmlns:a16="http://schemas.microsoft.com/office/drawing/2014/main" id="{DEAD8249-1986-B94D-A44A-67D017BF75C3}"/>
              </a:ext>
            </a:extLst>
          </p:cNvPr>
          <p:cNvSpPr txBox="1"/>
          <p:nvPr/>
        </p:nvSpPr>
        <p:spPr>
          <a:xfrm>
            <a:off x="2102597" y="5213403"/>
            <a:ext cx="1494320" cy="1020857"/>
          </a:xfrm>
          <a:prstGeom prst="rect">
            <a:avLst/>
          </a:prstGeom>
          <a:noFill/>
        </p:spPr>
        <p:txBody>
          <a:bodyPr wrap="none" rtlCol="0">
            <a:spAutoFit/>
          </a:bodyPr>
          <a:lstStyle/>
          <a:p>
            <a:pPr>
              <a:lnSpc>
                <a:spcPct val="150000"/>
              </a:lnSpc>
            </a:pPr>
            <a:r>
              <a:rPr lang="en-PT" sz="1400" dirty="0">
                <a:solidFill>
                  <a:schemeClr val="bg1"/>
                </a:solidFill>
              </a:rPr>
              <a:t>&lt; hello, world &gt;</a:t>
            </a:r>
          </a:p>
          <a:p>
            <a:pPr>
              <a:lnSpc>
                <a:spcPct val="150000"/>
              </a:lnSpc>
            </a:pPr>
            <a:r>
              <a:rPr lang="en-PT" sz="1400" dirty="0">
                <a:solidFill>
                  <a:schemeClr val="bg1"/>
                </a:solidFill>
              </a:rPr>
              <a:t>&lt; foo, bar &gt;</a:t>
            </a:r>
          </a:p>
          <a:p>
            <a:pPr>
              <a:lnSpc>
                <a:spcPct val="150000"/>
              </a:lnSpc>
            </a:pPr>
            <a:r>
              <a:rPr lang="en-PT" sz="1400" dirty="0">
                <a:solidFill>
                  <a:schemeClr val="bg1"/>
                </a:solidFill>
              </a:rPr>
              <a:t>&lt; plain, text &gt;</a:t>
            </a:r>
          </a:p>
        </p:txBody>
      </p:sp>
      <p:cxnSp>
        <p:nvCxnSpPr>
          <p:cNvPr id="29" name="Straight Connector 28">
            <a:extLst>
              <a:ext uri="{FF2B5EF4-FFF2-40B4-BE49-F238E27FC236}">
                <a16:creationId xmlns:a16="http://schemas.microsoft.com/office/drawing/2014/main" id="{D350A3F8-5003-514F-B80C-E92BEBF4AB28}"/>
              </a:ext>
            </a:extLst>
          </p:cNvPr>
          <p:cNvCxnSpPr>
            <a:cxnSpLocks/>
            <a:stCxn id="12" idx="2"/>
            <a:endCxn id="26" idx="1"/>
          </p:cNvCxnSpPr>
          <p:nvPr/>
        </p:nvCxnSpPr>
        <p:spPr>
          <a:xfrm>
            <a:off x="2793620" y="3977641"/>
            <a:ext cx="10742" cy="120082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Left Bracket 31">
            <a:extLst>
              <a:ext uri="{FF2B5EF4-FFF2-40B4-BE49-F238E27FC236}">
                <a16:creationId xmlns:a16="http://schemas.microsoft.com/office/drawing/2014/main" id="{D4F80516-D625-2746-AF22-13B421ECEA13}"/>
              </a:ext>
            </a:extLst>
          </p:cNvPr>
          <p:cNvSpPr/>
          <p:nvPr/>
        </p:nvSpPr>
        <p:spPr>
          <a:xfrm rot="5400000">
            <a:off x="7935035" y="2560415"/>
            <a:ext cx="200859" cy="5506834"/>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33" name="TextBox 32">
            <a:extLst>
              <a:ext uri="{FF2B5EF4-FFF2-40B4-BE49-F238E27FC236}">
                <a16:creationId xmlns:a16="http://schemas.microsoft.com/office/drawing/2014/main" id="{511D4DB1-E2FF-0649-889F-E282195B5497}"/>
              </a:ext>
            </a:extLst>
          </p:cNvPr>
          <p:cNvSpPr txBox="1"/>
          <p:nvPr/>
        </p:nvSpPr>
        <p:spPr>
          <a:xfrm>
            <a:off x="5255008" y="5213403"/>
            <a:ext cx="5860900" cy="1020857"/>
          </a:xfrm>
          <a:prstGeom prst="rect">
            <a:avLst/>
          </a:prstGeom>
          <a:noFill/>
        </p:spPr>
        <p:txBody>
          <a:bodyPr wrap="none" rtlCol="0">
            <a:spAutoFit/>
          </a:bodyPr>
          <a:lstStyle/>
          <a:p>
            <a:pPr>
              <a:lnSpc>
                <a:spcPct val="150000"/>
              </a:lnSpc>
            </a:pPr>
            <a:r>
              <a:rPr lang="en-GB" sz="1400" dirty="0">
                <a:solidFill>
                  <a:schemeClr val="bg1"/>
                </a:solidFill>
              </a:rPr>
              <a:t>&lt; /kmX9I0YxspdsATlydGePA==, </a:t>
            </a:r>
            <a:r>
              <a:rPr lang="en-GB" sz="1400" dirty="0" err="1">
                <a:solidFill>
                  <a:schemeClr val="bg1"/>
                </a:solidFill>
              </a:rPr>
              <a:t>gJBeJwT</a:t>
            </a:r>
            <a:r>
              <a:rPr lang="en-GB" sz="1400" dirty="0">
                <a:solidFill>
                  <a:schemeClr val="bg1"/>
                </a:solidFill>
              </a:rPr>
              <a:t>/iIR8GCszlLfTXg== &gt;</a:t>
            </a:r>
            <a:br>
              <a:rPr lang="en-GB" sz="1400" dirty="0">
                <a:solidFill>
                  <a:schemeClr val="bg1"/>
                </a:solidFill>
              </a:rPr>
            </a:br>
            <a:r>
              <a:rPr lang="en-GB" sz="1400" dirty="0">
                <a:solidFill>
                  <a:schemeClr val="bg1"/>
                </a:solidFill>
              </a:rPr>
              <a:t>&lt; Dvy1r4XamuOXpTWFa6g+Fg==, 7QkxWv3C/LrYu8Ql1dgLkQ== &gt;</a:t>
            </a:r>
            <a:br>
              <a:rPr lang="en-GB" sz="1400" dirty="0">
                <a:solidFill>
                  <a:schemeClr val="bg1"/>
                </a:solidFill>
              </a:rPr>
            </a:br>
            <a:r>
              <a:rPr lang="en-GB" sz="1400" dirty="0">
                <a:solidFill>
                  <a:schemeClr val="bg1"/>
                </a:solidFill>
              </a:rPr>
              <a:t>&lt; /MIqISpkZS5+bHkyFys5tQ==, </a:t>
            </a:r>
            <a:r>
              <a:rPr lang="en-GB" sz="1400" dirty="0" err="1">
                <a:solidFill>
                  <a:schemeClr val="bg1"/>
                </a:solidFill>
              </a:rPr>
              <a:t>uCzWdvDomApnRVSMvkUVuw</a:t>
            </a:r>
            <a:r>
              <a:rPr lang="en-GB" sz="1400" dirty="0">
                <a:solidFill>
                  <a:schemeClr val="bg1"/>
                </a:solidFill>
              </a:rPr>
              <a:t>== &gt;</a:t>
            </a:r>
            <a:endParaRPr lang="en-PT" sz="1400" dirty="0">
              <a:solidFill>
                <a:schemeClr val="bg1"/>
              </a:solidFill>
            </a:endParaRPr>
          </a:p>
        </p:txBody>
      </p:sp>
      <p:cxnSp>
        <p:nvCxnSpPr>
          <p:cNvPr id="34" name="Straight Connector 33">
            <a:extLst>
              <a:ext uri="{FF2B5EF4-FFF2-40B4-BE49-F238E27FC236}">
                <a16:creationId xmlns:a16="http://schemas.microsoft.com/office/drawing/2014/main" id="{94C9849F-8556-DD45-8B38-353CB38E1922}"/>
              </a:ext>
            </a:extLst>
          </p:cNvPr>
          <p:cNvCxnSpPr>
            <a:cxnSpLocks/>
            <a:endCxn id="32" idx="1"/>
          </p:cNvCxnSpPr>
          <p:nvPr/>
        </p:nvCxnSpPr>
        <p:spPr>
          <a:xfrm>
            <a:off x="8035465" y="4204600"/>
            <a:ext cx="0" cy="1008803"/>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5" name="Graphic 44" descr="Lock with solid fill">
            <a:extLst>
              <a:ext uri="{FF2B5EF4-FFF2-40B4-BE49-F238E27FC236}">
                <a16:creationId xmlns:a16="http://schemas.microsoft.com/office/drawing/2014/main" id="{876B3CD8-23A8-184D-94B0-A640D0CF77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3344" y="3517511"/>
            <a:ext cx="574668" cy="574668"/>
          </a:xfrm>
          <a:prstGeom prst="rect">
            <a:avLst/>
          </a:prstGeom>
        </p:spPr>
      </p:pic>
      <p:sp>
        <p:nvSpPr>
          <p:cNvPr id="48" name="Rounded Rectangle 47">
            <a:extLst>
              <a:ext uri="{FF2B5EF4-FFF2-40B4-BE49-F238E27FC236}">
                <a16:creationId xmlns:a16="http://schemas.microsoft.com/office/drawing/2014/main" id="{029C9151-A2E8-AA43-B4A4-111F958E3659}"/>
              </a:ext>
            </a:extLst>
          </p:cNvPr>
          <p:cNvSpPr/>
          <p:nvPr/>
        </p:nvSpPr>
        <p:spPr>
          <a:xfrm>
            <a:off x="5965510" y="2509431"/>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28" name="TextBox 27">
            <a:extLst>
              <a:ext uri="{FF2B5EF4-FFF2-40B4-BE49-F238E27FC236}">
                <a16:creationId xmlns:a16="http://schemas.microsoft.com/office/drawing/2014/main" id="{4A0880BA-95B4-F64F-A0DB-DA63FD057B38}"/>
              </a:ext>
            </a:extLst>
          </p:cNvPr>
          <p:cNvSpPr txBox="1"/>
          <p:nvPr/>
        </p:nvSpPr>
        <p:spPr>
          <a:xfrm>
            <a:off x="773344" y="4044041"/>
            <a:ext cx="529312" cy="369332"/>
          </a:xfrm>
          <a:prstGeom prst="rect">
            <a:avLst/>
          </a:prstGeom>
          <a:noFill/>
        </p:spPr>
        <p:txBody>
          <a:bodyPr wrap="none" rtlCol="0">
            <a:spAutoFit/>
          </a:bodyPr>
          <a:lstStyle/>
          <a:p>
            <a:r>
              <a:rPr lang="en-PT" dirty="0">
                <a:solidFill>
                  <a:srgbClr val="00B050"/>
                </a:solidFill>
              </a:rPr>
              <a:t>TEE</a:t>
            </a:r>
          </a:p>
        </p:txBody>
      </p:sp>
    </p:spTree>
    <p:extLst>
      <p:ext uri="{BB962C8B-B14F-4D97-AF65-F5344CB8AC3E}">
        <p14:creationId xmlns:p14="http://schemas.microsoft.com/office/powerpoint/2010/main" val="2031512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Slide Number Placeholder 5">
            <a:extLst>
              <a:ext uri="{FF2B5EF4-FFF2-40B4-BE49-F238E27FC236}">
                <a16:creationId xmlns:a16="http://schemas.microsoft.com/office/drawing/2014/main" id="{54B6253B-075C-9A41-ACF6-9F452E03EFB6}"/>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19</a:t>
            </a:fld>
            <a:endParaRPr lang="pt-PT" dirty="0"/>
          </a:p>
        </p:txBody>
      </p:sp>
      <p:pic>
        <p:nvPicPr>
          <p:cNvPr id="21" name="Graphic 20" descr="Database outline">
            <a:extLst>
              <a:ext uri="{FF2B5EF4-FFF2-40B4-BE49-F238E27FC236}">
                <a16:creationId xmlns:a16="http://schemas.microsoft.com/office/drawing/2014/main" id="{8EDEB466-46B6-D04C-BB86-C2E9F62765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0258" y="2831154"/>
            <a:ext cx="1413908" cy="1413908"/>
          </a:xfrm>
          <a:prstGeom prst="rect">
            <a:avLst/>
          </a:prstGeom>
        </p:spPr>
      </p:pic>
      <p:sp>
        <p:nvSpPr>
          <p:cNvPr id="23" name="TextBox 22">
            <a:extLst>
              <a:ext uri="{FF2B5EF4-FFF2-40B4-BE49-F238E27FC236}">
                <a16:creationId xmlns:a16="http://schemas.microsoft.com/office/drawing/2014/main" id="{E2AC23CB-B98F-8746-A356-C52876BD56CB}"/>
              </a:ext>
            </a:extLst>
          </p:cNvPr>
          <p:cNvSpPr txBox="1"/>
          <p:nvPr/>
        </p:nvSpPr>
        <p:spPr>
          <a:xfrm>
            <a:off x="6523671" y="2558911"/>
            <a:ext cx="3023585" cy="369332"/>
          </a:xfrm>
          <a:prstGeom prst="rect">
            <a:avLst/>
          </a:prstGeom>
          <a:noFill/>
        </p:spPr>
        <p:txBody>
          <a:bodyPr wrap="none" rtlCol="0">
            <a:spAutoFit/>
          </a:bodyPr>
          <a:lstStyle/>
          <a:p>
            <a:r>
              <a:rPr lang="en-PT" dirty="0">
                <a:solidFill>
                  <a:sysClr val="windowText" lastClr="000000"/>
                </a:solidFill>
              </a:rPr>
              <a:t>Encrypted Storage Server</a:t>
            </a:r>
          </a:p>
        </p:txBody>
      </p:sp>
      <p:sp>
        <p:nvSpPr>
          <p:cNvPr id="32" name="Left Bracket 31">
            <a:extLst>
              <a:ext uri="{FF2B5EF4-FFF2-40B4-BE49-F238E27FC236}">
                <a16:creationId xmlns:a16="http://schemas.microsoft.com/office/drawing/2014/main" id="{D4F80516-D625-2746-AF22-13B421ECEA13}"/>
              </a:ext>
            </a:extLst>
          </p:cNvPr>
          <p:cNvSpPr/>
          <p:nvPr/>
        </p:nvSpPr>
        <p:spPr>
          <a:xfrm rot="5400000">
            <a:off x="7935035" y="2560415"/>
            <a:ext cx="200859" cy="5506834"/>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33" name="TextBox 32">
            <a:extLst>
              <a:ext uri="{FF2B5EF4-FFF2-40B4-BE49-F238E27FC236}">
                <a16:creationId xmlns:a16="http://schemas.microsoft.com/office/drawing/2014/main" id="{511D4DB1-E2FF-0649-889F-E282195B5497}"/>
              </a:ext>
            </a:extLst>
          </p:cNvPr>
          <p:cNvSpPr txBox="1"/>
          <p:nvPr/>
        </p:nvSpPr>
        <p:spPr>
          <a:xfrm>
            <a:off x="5255008" y="5213403"/>
            <a:ext cx="5860900" cy="1020857"/>
          </a:xfrm>
          <a:prstGeom prst="rect">
            <a:avLst/>
          </a:prstGeom>
          <a:noFill/>
        </p:spPr>
        <p:txBody>
          <a:bodyPr wrap="none" rtlCol="0">
            <a:spAutoFit/>
          </a:bodyPr>
          <a:lstStyle/>
          <a:p>
            <a:pPr>
              <a:lnSpc>
                <a:spcPct val="150000"/>
              </a:lnSpc>
            </a:pPr>
            <a:r>
              <a:rPr lang="en-GB" sz="1400" dirty="0">
                <a:solidFill>
                  <a:schemeClr val="bg1"/>
                </a:solidFill>
              </a:rPr>
              <a:t>&lt; /kmX9I0YxspdsATlydGePA==, </a:t>
            </a:r>
            <a:r>
              <a:rPr lang="en-GB" sz="1400" dirty="0" err="1">
                <a:solidFill>
                  <a:schemeClr val="bg1"/>
                </a:solidFill>
              </a:rPr>
              <a:t>gJBeJwT</a:t>
            </a:r>
            <a:r>
              <a:rPr lang="en-GB" sz="1400" dirty="0">
                <a:solidFill>
                  <a:schemeClr val="bg1"/>
                </a:solidFill>
              </a:rPr>
              <a:t>/iIR8GCszlLfTXg== &gt;</a:t>
            </a:r>
            <a:br>
              <a:rPr lang="en-GB" sz="1400" dirty="0">
                <a:solidFill>
                  <a:schemeClr val="bg1"/>
                </a:solidFill>
              </a:rPr>
            </a:br>
            <a:r>
              <a:rPr lang="en-GB" sz="1400" dirty="0">
                <a:solidFill>
                  <a:schemeClr val="bg1"/>
                </a:solidFill>
              </a:rPr>
              <a:t>&lt; Dvy1r4XamuOXpTWFa6g+Fg==, 7QkxWv3C/LrYu8Ql1dgLkQ== &gt;</a:t>
            </a:r>
            <a:br>
              <a:rPr lang="en-GB" sz="1400" dirty="0">
                <a:solidFill>
                  <a:schemeClr val="bg1"/>
                </a:solidFill>
              </a:rPr>
            </a:br>
            <a:r>
              <a:rPr lang="en-GB" sz="1400" dirty="0">
                <a:solidFill>
                  <a:schemeClr val="bg1"/>
                </a:solidFill>
              </a:rPr>
              <a:t>&lt; /MIqISpkZS5+bHkyFys5tQ==, </a:t>
            </a:r>
            <a:r>
              <a:rPr lang="en-GB" sz="1400" dirty="0" err="1">
                <a:solidFill>
                  <a:schemeClr val="bg1"/>
                </a:solidFill>
              </a:rPr>
              <a:t>uCzWdvDomApnRVSMvkUVuw</a:t>
            </a:r>
            <a:r>
              <a:rPr lang="en-GB" sz="1400" dirty="0">
                <a:solidFill>
                  <a:schemeClr val="bg1"/>
                </a:solidFill>
              </a:rPr>
              <a:t>== &gt;</a:t>
            </a:r>
            <a:endParaRPr lang="en-PT" sz="1400" dirty="0">
              <a:solidFill>
                <a:schemeClr val="bg1"/>
              </a:solidFill>
            </a:endParaRPr>
          </a:p>
        </p:txBody>
      </p:sp>
      <p:cxnSp>
        <p:nvCxnSpPr>
          <p:cNvPr id="34" name="Straight Connector 33">
            <a:extLst>
              <a:ext uri="{FF2B5EF4-FFF2-40B4-BE49-F238E27FC236}">
                <a16:creationId xmlns:a16="http://schemas.microsoft.com/office/drawing/2014/main" id="{94C9849F-8556-DD45-8B38-353CB38E1922}"/>
              </a:ext>
            </a:extLst>
          </p:cNvPr>
          <p:cNvCxnSpPr>
            <a:cxnSpLocks/>
            <a:endCxn id="32" idx="1"/>
          </p:cNvCxnSpPr>
          <p:nvPr/>
        </p:nvCxnSpPr>
        <p:spPr>
          <a:xfrm>
            <a:off x="8035465" y="4204600"/>
            <a:ext cx="0" cy="100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029C9151-A2E8-AA43-B4A4-111F958E3659}"/>
              </a:ext>
            </a:extLst>
          </p:cNvPr>
          <p:cNvSpPr/>
          <p:nvPr/>
        </p:nvSpPr>
        <p:spPr>
          <a:xfrm>
            <a:off x="5965510" y="2509431"/>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2" name="TextBox 1">
            <a:extLst>
              <a:ext uri="{FF2B5EF4-FFF2-40B4-BE49-F238E27FC236}">
                <a16:creationId xmlns:a16="http://schemas.microsoft.com/office/drawing/2014/main" id="{3364B305-BD88-CF49-806D-A7C2F37FAD21}"/>
              </a:ext>
            </a:extLst>
          </p:cNvPr>
          <p:cNvSpPr txBox="1"/>
          <p:nvPr/>
        </p:nvSpPr>
        <p:spPr>
          <a:xfrm>
            <a:off x="189195" y="2477042"/>
            <a:ext cx="4071949" cy="461665"/>
          </a:xfrm>
          <a:prstGeom prst="rect">
            <a:avLst/>
          </a:prstGeom>
          <a:noFill/>
        </p:spPr>
        <p:txBody>
          <a:bodyPr wrap="none" rtlCol="0">
            <a:spAutoFit/>
          </a:bodyPr>
          <a:lstStyle/>
          <a:p>
            <a:r>
              <a:rPr lang="en-PT" sz="2400" dirty="0">
                <a:solidFill>
                  <a:schemeClr val="bg1"/>
                </a:solidFill>
              </a:rPr>
              <a:t>Homomorphic Encryption:</a:t>
            </a:r>
          </a:p>
        </p:txBody>
      </p:sp>
      <p:sp>
        <p:nvSpPr>
          <p:cNvPr id="7" name="TextBox 6">
            <a:extLst>
              <a:ext uri="{FF2B5EF4-FFF2-40B4-BE49-F238E27FC236}">
                <a16:creationId xmlns:a16="http://schemas.microsoft.com/office/drawing/2014/main" id="{541CBD7D-85C9-4343-B381-976284110C13}"/>
              </a:ext>
            </a:extLst>
          </p:cNvPr>
          <p:cNvSpPr txBox="1"/>
          <p:nvPr/>
        </p:nvSpPr>
        <p:spPr>
          <a:xfrm>
            <a:off x="1143320" y="3493817"/>
            <a:ext cx="4509568" cy="338554"/>
          </a:xfrm>
          <a:prstGeom prst="rect">
            <a:avLst/>
          </a:prstGeom>
          <a:noFill/>
        </p:spPr>
        <p:txBody>
          <a:bodyPr wrap="none" rtlCol="0">
            <a:spAutoFit/>
          </a:bodyPr>
          <a:lstStyle/>
          <a:p>
            <a:pPr marL="285750" indent="-285750">
              <a:buFont typeface="Arial" panose="020B0604020202020204" pitchFamily="34" charset="0"/>
              <a:buChar char="•"/>
            </a:pPr>
            <a:r>
              <a:rPr lang="en-PT" sz="1600" dirty="0">
                <a:solidFill>
                  <a:schemeClr val="bg1"/>
                </a:solidFill>
              </a:rPr>
              <a:t>Can be slower than standard encryption</a:t>
            </a:r>
          </a:p>
        </p:txBody>
      </p:sp>
      <p:sp>
        <p:nvSpPr>
          <p:cNvPr id="35" name="TextBox 34">
            <a:extLst>
              <a:ext uri="{FF2B5EF4-FFF2-40B4-BE49-F238E27FC236}">
                <a16:creationId xmlns:a16="http://schemas.microsoft.com/office/drawing/2014/main" id="{051204BB-009F-204E-AB15-6362812D8B52}"/>
              </a:ext>
            </a:extLst>
          </p:cNvPr>
          <p:cNvSpPr txBox="1"/>
          <p:nvPr/>
        </p:nvSpPr>
        <p:spPr>
          <a:xfrm>
            <a:off x="1143320" y="4059860"/>
            <a:ext cx="4323620" cy="338554"/>
          </a:xfrm>
          <a:prstGeom prst="rect">
            <a:avLst/>
          </a:prstGeom>
          <a:noFill/>
        </p:spPr>
        <p:txBody>
          <a:bodyPr wrap="none" rtlCol="0">
            <a:spAutoFit/>
          </a:bodyPr>
          <a:lstStyle/>
          <a:p>
            <a:pPr marL="285750" indent="-285750">
              <a:buFont typeface="Arial" panose="020B0604020202020204" pitchFamily="34" charset="0"/>
              <a:buChar char="•"/>
            </a:pPr>
            <a:r>
              <a:rPr lang="en-PT" sz="1600" dirty="0">
                <a:solidFill>
                  <a:schemeClr val="bg1"/>
                </a:solidFill>
              </a:rPr>
              <a:t>Can increase dataset size (Pailier Keys)</a:t>
            </a:r>
          </a:p>
        </p:txBody>
      </p:sp>
      <p:sp>
        <p:nvSpPr>
          <p:cNvPr id="11" name="TextBox 10">
            <a:extLst>
              <a:ext uri="{FF2B5EF4-FFF2-40B4-BE49-F238E27FC236}">
                <a16:creationId xmlns:a16="http://schemas.microsoft.com/office/drawing/2014/main" id="{AE29AC44-73D4-4D48-9942-C12ED340B060}"/>
              </a:ext>
            </a:extLst>
          </p:cNvPr>
          <p:cNvSpPr txBox="1"/>
          <p:nvPr/>
        </p:nvSpPr>
        <p:spPr>
          <a:xfrm>
            <a:off x="1143320" y="5331768"/>
            <a:ext cx="3888811" cy="7841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PT" sz="1600" b="1" dirty="0">
                <a:solidFill>
                  <a:schemeClr val="bg1"/>
                </a:solidFill>
              </a:rPr>
              <a:t>Data is never shown as plain text when processed.</a:t>
            </a:r>
          </a:p>
        </p:txBody>
      </p:sp>
      <p:pic>
        <p:nvPicPr>
          <p:cNvPr id="15" name="Graphic 14" descr="Badge Unfollow outline">
            <a:extLst>
              <a:ext uri="{FF2B5EF4-FFF2-40B4-BE49-F238E27FC236}">
                <a16:creationId xmlns:a16="http://schemas.microsoft.com/office/drawing/2014/main" id="{38CB6313-6E7B-FA42-9327-52C4969CBA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4771" y="3502245"/>
            <a:ext cx="914400" cy="914400"/>
          </a:xfrm>
          <a:prstGeom prst="rect">
            <a:avLst/>
          </a:prstGeom>
        </p:spPr>
      </p:pic>
      <p:pic>
        <p:nvPicPr>
          <p:cNvPr id="18" name="Graphic 17" descr="Badge Follow outline">
            <a:extLst>
              <a:ext uri="{FF2B5EF4-FFF2-40B4-BE49-F238E27FC236}">
                <a16:creationId xmlns:a16="http://schemas.microsoft.com/office/drawing/2014/main" id="{7ABF43EF-5F4A-D644-81FD-B92A7597EE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4771" y="5253828"/>
            <a:ext cx="914400" cy="914400"/>
          </a:xfrm>
          <a:prstGeom prst="rect">
            <a:avLst/>
          </a:prstGeom>
        </p:spPr>
      </p:pic>
      <p:cxnSp>
        <p:nvCxnSpPr>
          <p:cNvPr id="36" name="Straight Connector 35">
            <a:extLst>
              <a:ext uri="{FF2B5EF4-FFF2-40B4-BE49-F238E27FC236}">
                <a16:creationId xmlns:a16="http://schemas.microsoft.com/office/drawing/2014/main" id="{C62E048C-AEC1-DD44-BFB8-3FA6C340115E}"/>
              </a:ext>
            </a:extLst>
          </p:cNvPr>
          <p:cNvCxnSpPr>
            <a:cxnSpLocks/>
          </p:cNvCxnSpPr>
          <p:nvPr/>
        </p:nvCxnSpPr>
        <p:spPr>
          <a:xfrm>
            <a:off x="332509" y="4835236"/>
            <a:ext cx="4699622"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145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bg1"/>
                </a:solidFill>
              </a:rPr>
              <a:t>Introduction</a:t>
            </a:r>
            <a:r>
              <a:rPr lang="en-PT" sz="2000" dirty="0">
                <a:solidFill>
                  <a:schemeClr val="bg1"/>
                </a:solidFill>
              </a:rPr>
              <a:t> </a:t>
            </a:r>
          </a:p>
          <a:p>
            <a:pPr marL="800100" lvl="1" indent="-342900" algn="just">
              <a:lnSpc>
                <a:spcPct val="150000"/>
              </a:lnSpc>
              <a:buFont typeface="+mj-lt"/>
              <a:buAutoNum type="arabicPeriod"/>
            </a:pPr>
            <a:r>
              <a:rPr lang="en-PT" sz="2000" dirty="0">
                <a:solidFill>
                  <a:schemeClr val="bg1"/>
                </a:solidFill>
              </a:rPr>
              <a:t>Context and Motivation</a:t>
            </a:r>
          </a:p>
          <a:p>
            <a:pPr marL="800100" lvl="1" indent="-342900" algn="just">
              <a:lnSpc>
                <a:spcPct val="150000"/>
              </a:lnSpc>
              <a:buFont typeface="+mj-lt"/>
              <a:buAutoNum type="arabicPeriod"/>
            </a:pPr>
            <a:r>
              <a:rPr lang="en-PT" sz="2000" dirty="0">
                <a:solidFill>
                  <a:schemeClr val="bg1"/>
                </a:solidFill>
              </a:rPr>
              <a:t>Problem and Contributions </a:t>
            </a:r>
          </a:p>
          <a:p>
            <a:pPr marL="342900" indent="-342900" algn="just">
              <a:lnSpc>
                <a:spcPct val="150000"/>
              </a:lnSpc>
              <a:buFont typeface="+mj-lt"/>
              <a:buAutoNum type="arabicPeriod"/>
            </a:pPr>
            <a:r>
              <a:rPr lang="en-PT" sz="2000" b="1" dirty="0">
                <a:solidFill>
                  <a:schemeClr val="bg1"/>
                </a:solidFill>
              </a:rPr>
              <a:t>Proposed Solution</a:t>
            </a:r>
          </a:p>
          <a:p>
            <a:pPr marL="800100" lvl="1" indent="-342900" algn="just">
              <a:lnSpc>
                <a:spcPct val="150000"/>
              </a:lnSpc>
              <a:buFont typeface="+mj-lt"/>
              <a:buAutoNum type="arabicPeriod"/>
            </a:pPr>
            <a:r>
              <a:rPr lang="en-PT" sz="2000" dirty="0">
                <a:solidFill>
                  <a:schemeClr val="bg1"/>
                </a:solidFill>
              </a:rPr>
              <a:t>System Model and Architecture</a:t>
            </a:r>
          </a:p>
          <a:p>
            <a:pPr marL="800100" lvl="1" indent="-342900" algn="just">
              <a:lnSpc>
                <a:spcPct val="150000"/>
              </a:lnSpc>
              <a:buFont typeface="+mj-lt"/>
              <a:buAutoNum type="arabicPeriod"/>
            </a:pPr>
            <a:r>
              <a:rPr lang="en-PT" sz="2000" dirty="0">
                <a:solidFill>
                  <a:schemeClr val="bg1"/>
                </a:solidFill>
              </a:rPr>
              <a:t>Prototype Implementation</a:t>
            </a:r>
          </a:p>
          <a:p>
            <a:pPr marL="342900" indent="-342900" algn="just">
              <a:lnSpc>
                <a:spcPct val="150000"/>
              </a:lnSpc>
              <a:buFont typeface="+mj-lt"/>
              <a:buAutoNum type="arabicPeriod"/>
            </a:pPr>
            <a:r>
              <a:rPr lang="en-PT" sz="2000" b="1" dirty="0">
                <a:solidFill>
                  <a:schemeClr val="bg1"/>
                </a:solidFill>
              </a:rPr>
              <a:t>Experimental Evaluation</a:t>
            </a:r>
          </a:p>
          <a:p>
            <a:pPr marL="342900" indent="-342900" algn="just">
              <a:lnSpc>
                <a:spcPct val="150000"/>
              </a:lnSpc>
              <a:buFont typeface="+mj-lt"/>
              <a:buAutoNum type="arabicPeriod"/>
            </a:pPr>
            <a:r>
              <a:rPr lang="en-PT" sz="2000" b="1" dirty="0">
                <a:solidFill>
                  <a:schemeClr val="bg1"/>
                </a:solidFill>
              </a:rPr>
              <a:t>Conclusion and Future Work</a:t>
            </a:r>
            <a:endParaRPr lang="en-PT" b="1" dirty="0"/>
          </a:p>
        </p:txBody>
      </p:sp>
      <p:sp>
        <p:nvSpPr>
          <p:cNvPr id="6" name="Slide Number Placeholder 5">
            <a:extLst>
              <a:ext uri="{FF2B5EF4-FFF2-40B4-BE49-F238E27FC236}">
                <a16:creationId xmlns:a16="http://schemas.microsoft.com/office/drawing/2014/main" id="{9509A07F-BF4C-2949-9240-E4644B2415B4}"/>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a:t>
            </a:fld>
            <a:endParaRPr lang="pt-PT" dirty="0"/>
          </a:p>
        </p:txBody>
      </p:sp>
    </p:spTree>
    <p:extLst>
      <p:ext uri="{BB962C8B-B14F-4D97-AF65-F5344CB8AC3E}">
        <p14:creationId xmlns:p14="http://schemas.microsoft.com/office/powerpoint/2010/main" val="1577640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Attestation Flow</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16B38E2-F280-7946-86EE-06556F5D816C}"/>
              </a:ext>
            </a:extLst>
          </p:cNvPr>
          <p:cNvSpPr txBox="1"/>
          <p:nvPr/>
        </p:nvSpPr>
        <p:spPr>
          <a:xfrm>
            <a:off x="9687849" y="2567249"/>
            <a:ext cx="2202489" cy="1200329"/>
          </a:xfrm>
          <a:prstGeom prst="rect">
            <a:avLst/>
          </a:prstGeom>
          <a:noFill/>
        </p:spPr>
        <p:txBody>
          <a:bodyPr wrap="square" rtlCol="0">
            <a:spAutoFit/>
          </a:bodyPr>
          <a:lstStyle/>
          <a:p>
            <a:pPr algn="ctr"/>
            <a:r>
              <a:rPr lang="en-PT" b="1" dirty="0">
                <a:solidFill>
                  <a:schemeClr val="bg1"/>
                </a:solidFill>
              </a:rPr>
              <a:t>LAS</a:t>
            </a:r>
            <a:r>
              <a:rPr lang="en-PT" dirty="0">
                <a:solidFill>
                  <a:schemeClr val="bg1"/>
                </a:solidFill>
              </a:rPr>
              <a:t>: </a:t>
            </a:r>
          </a:p>
          <a:p>
            <a:pPr algn="ctr"/>
            <a:r>
              <a:rPr lang="en-PT" dirty="0">
                <a:solidFill>
                  <a:schemeClr val="bg1"/>
                </a:solidFill>
              </a:rPr>
              <a:t>Local Attestation Service</a:t>
            </a:r>
          </a:p>
        </p:txBody>
      </p:sp>
      <p:sp>
        <p:nvSpPr>
          <p:cNvPr id="7" name="Rounded Rectangle 6">
            <a:extLst>
              <a:ext uri="{FF2B5EF4-FFF2-40B4-BE49-F238E27FC236}">
                <a16:creationId xmlns:a16="http://schemas.microsoft.com/office/drawing/2014/main" id="{2338CE9D-6A79-A04A-B8BB-7F3197E17C98}"/>
              </a:ext>
            </a:extLst>
          </p:cNvPr>
          <p:cNvSpPr/>
          <p:nvPr/>
        </p:nvSpPr>
        <p:spPr>
          <a:xfrm>
            <a:off x="5427124" y="2161280"/>
            <a:ext cx="3269523" cy="1799739"/>
          </a:xfrm>
          <a:prstGeom prst="roundRect">
            <a:avLst>
              <a:gd name="adj" fmla="val 15760"/>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8" name="Graphic 7" descr="Database with solid fill">
            <a:extLst>
              <a:ext uri="{FF2B5EF4-FFF2-40B4-BE49-F238E27FC236}">
                <a16:creationId xmlns:a16="http://schemas.microsoft.com/office/drawing/2014/main" id="{8757E1BF-7DF1-EB48-BD59-96B58BDDAE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17499" y="2981063"/>
            <a:ext cx="663098" cy="509520"/>
          </a:xfrm>
          <a:prstGeom prst="rect">
            <a:avLst/>
          </a:prstGeom>
        </p:spPr>
      </p:pic>
      <p:pic>
        <p:nvPicPr>
          <p:cNvPr id="9" name="Graphic 8" descr="Server with solid fill">
            <a:extLst>
              <a:ext uri="{FF2B5EF4-FFF2-40B4-BE49-F238E27FC236}">
                <a16:creationId xmlns:a16="http://schemas.microsoft.com/office/drawing/2014/main" id="{67DE6061-4DAA-A049-B3A2-8BDDE2D0E5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39902" y="2993834"/>
            <a:ext cx="663098" cy="509520"/>
          </a:xfrm>
          <a:prstGeom prst="rect">
            <a:avLst/>
          </a:prstGeom>
        </p:spPr>
      </p:pic>
      <p:sp>
        <p:nvSpPr>
          <p:cNvPr id="10" name="Rounded Rectangle 9">
            <a:extLst>
              <a:ext uri="{FF2B5EF4-FFF2-40B4-BE49-F238E27FC236}">
                <a16:creationId xmlns:a16="http://schemas.microsoft.com/office/drawing/2014/main" id="{73DA9221-2D40-C544-B0E8-CA9E6740690C}"/>
              </a:ext>
            </a:extLst>
          </p:cNvPr>
          <p:cNvSpPr/>
          <p:nvPr/>
        </p:nvSpPr>
        <p:spPr>
          <a:xfrm>
            <a:off x="5585271" y="2363658"/>
            <a:ext cx="2846247" cy="1500641"/>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1" name="Rounded Rectangle 10">
            <a:extLst>
              <a:ext uri="{FF2B5EF4-FFF2-40B4-BE49-F238E27FC236}">
                <a16:creationId xmlns:a16="http://schemas.microsoft.com/office/drawing/2014/main" id="{04050EB0-C385-EB4E-9F77-FE21D3BC8986}"/>
              </a:ext>
            </a:extLst>
          </p:cNvPr>
          <p:cNvSpPr/>
          <p:nvPr/>
        </p:nvSpPr>
        <p:spPr>
          <a:xfrm>
            <a:off x="9067499" y="2383104"/>
            <a:ext cx="2777915"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2" name="TextBox 11">
            <a:extLst>
              <a:ext uri="{FF2B5EF4-FFF2-40B4-BE49-F238E27FC236}">
                <a16:creationId xmlns:a16="http://schemas.microsoft.com/office/drawing/2014/main" id="{DCB6B22C-E1E1-B34A-8150-E7C4DFEF42D1}"/>
              </a:ext>
            </a:extLst>
          </p:cNvPr>
          <p:cNvSpPr txBox="1"/>
          <p:nvPr/>
        </p:nvSpPr>
        <p:spPr>
          <a:xfrm>
            <a:off x="6008610" y="2387951"/>
            <a:ext cx="2530948" cy="369332"/>
          </a:xfrm>
          <a:prstGeom prst="rect">
            <a:avLst/>
          </a:prstGeom>
          <a:noFill/>
        </p:spPr>
        <p:txBody>
          <a:bodyPr wrap="none" rtlCol="0">
            <a:spAutoFit/>
          </a:bodyPr>
          <a:lstStyle/>
          <a:p>
            <a:r>
              <a:rPr lang="en-PT" dirty="0">
                <a:solidFill>
                  <a:schemeClr val="bg1"/>
                </a:solidFill>
              </a:rPr>
              <a:t>Key Value Store</a:t>
            </a:r>
          </a:p>
        </p:txBody>
      </p:sp>
      <p:cxnSp>
        <p:nvCxnSpPr>
          <p:cNvPr id="13" name="Straight Connector 12">
            <a:extLst>
              <a:ext uri="{FF2B5EF4-FFF2-40B4-BE49-F238E27FC236}">
                <a16:creationId xmlns:a16="http://schemas.microsoft.com/office/drawing/2014/main" id="{AA77621D-A8EA-B145-A454-C60DD650FE7A}"/>
              </a:ext>
            </a:extLst>
          </p:cNvPr>
          <p:cNvCxnSpPr>
            <a:cxnSpLocks/>
          </p:cNvCxnSpPr>
          <p:nvPr/>
        </p:nvCxnSpPr>
        <p:spPr>
          <a:xfrm>
            <a:off x="8316578" y="3283424"/>
            <a:ext cx="9479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BFD85BB-E70A-A842-BD08-9FF6B8466977}"/>
              </a:ext>
            </a:extLst>
          </p:cNvPr>
          <p:cNvCxnSpPr>
            <a:cxnSpLocks/>
          </p:cNvCxnSpPr>
          <p:nvPr/>
        </p:nvCxnSpPr>
        <p:spPr>
          <a:xfrm>
            <a:off x="8316578" y="3204105"/>
            <a:ext cx="94793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3C2C3C6F-8424-7942-B415-B475B48AD3C1}"/>
              </a:ext>
            </a:extLst>
          </p:cNvPr>
          <p:cNvSpPr/>
          <p:nvPr/>
        </p:nvSpPr>
        <p:spPr>
          <a:xfrm>
            <a:off x="6698700" y="4817488"/>
            <a:ext cx="4404712" cy="1587670"/>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cxnSp>
        <p:nvCxnSpPr>
          <p:cNvPr id="17" name="Straight Connector 16">
            <a:extLst>
              <a:ext uri="{FF2B5EF4-FFF2-40B4-BE49-F238E27FC236}">
                <a16:creationId xmlns:a16="http://schemas.microsoft.com/office/drawing/2014/main" id="{BF30AB83-EBEA-A14C-A24C-3252E460B109}"/>
              </a:ext>
            </a:extLst>
          </p:cNvPr>
          <p:cNvCxnSpPr>
            <a:cxnSpLocks/>
          </p:cNvCxnSpPr>
          <p:nvPr/>
        </p:nvCxnSpPr>
        <p:spPr>
          <a:xfrm>
            <a:off x="8142356" y="3622396"/>
            <a:ext cx="0" cy="142668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F53E30FB-E7E2-3C46-9741-372873370429}"/>
              </a:ext>
            </a:extLst>
          </p:cNvPr>
          <p:cNvSpPr/>
          <p:nvPr/>
        </p:nvSpPr>
        <p:spPr>
          <a:xfrm>
            <a:off x="6803000" y="4933278"/>
            <a:ext cx="4205650"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21" name="TextBox 20">
            <a:extLst>
              <a:ext uri="{FF2B5EF4-FFF2-40B4-BE49-F238E27FC236}">
                <a16:creationId xmlns:a16="http://schemas.microsoft.com/office/drawing/2014/main" id="{6A32D9B7-EBBA-9A4C-8197-8282A3E70652}"/>
              </a:ext>
            </a:extLst>
          </p:cNvPr>
          <p:cNvSpPr txBox="1"/>
          <p:nvPr/>
        </p:nvSpPr>
        <p:spPr>
          <a:xfrm>
            <a:off x="8406756" y="5015558"/>
            <a:ext cx="1966106" cy="1200329"/>
          </a:xfrm>
          <a:prstGeom prst="rect">
            <a:avLst/>
          </a:prstGeom>
          <a:noFill/>
        </p:spPr>
        <p:txBody>
          <a:bodyPr wrap="square" rtlCol="0">
            <a:spAutoFit/>
          </a:bodyPr>
          <a:lstStyle/>
          <a:p>
            <a:pPr algn="ctr"/>
            <a:r>
              <a:rPr lang="en-PT" b="1" dirty="0">
                <a:solidFill>
                  <a:schemeClr val="bg1"/>
                </a:solidFill>
              </a:rPr>
              <a:t>CAS</a:t>
            </a:r>
            <a:r>
              <a:rPr lang="en-PT" dirty="0">
                <a:solidFill>
                  <a:schemeClr val="bg1"/>
                </a:solidFill>
              </a:rPr>
              <a:t>: Configuration and Attestation Server</a:t>
            </a:r>
          </a:p>
        </p:txBody>
      </p:sp>
      <p:cxnSp>
        <p:nvCxnSpPr>
          <p:cNvPr id="24" name="Straight Connector 23">
            <a:extLst>
              <a:ext uri="{FF2B5EF4-FFF2-40B4-BE49-F238E27FC236}">
                <a16:creationId xmlns:a16="http://schemas.microsoft.com/office/drawing/2014/main" id="{2A241CF8-5228-2548-916B-676804C35E47}"/>
              </a:ext>
            </a:extLst>
          </p:cNvPr>
          <p:cNvCxnSpPr>
            <a:cxnSpLocks/>
          </p:cNvCxnSpPr>
          <p:nvPr/>
        </p:nvCxnSpPr>
        <p:spPr>
          <a:xfrm>
            <a:off x="8239338" y="3622396"/>
            <a:ext cx="0" cy="142668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8" name="Graphic 27" descr="Key outline">
            <a:extLst>
              <a:ext uri="{FF2B5EF4-FFF2-40B4-BE49-F238E27FC236}">
                <a16:creationId xmlns:a16="http://schemas.microsoft.com/office/drawing/2014/main" id="{6783341D-96DB-CE44-BCED-AFEA6E9520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700000">
            <a:off x="10464295" y="5815538"/>
            <a:ext cx="488457" cy="488457"/>
          </a:xfrm>
          <a:prstGeom prst="rect">
            <a:avLst/>
          </a:prstGeom>
        </p:spPr>
      </p:pic>
      <p:pic>
        <p:nvPicPr>
          <p:cNvPr id="30" name="Graphic 29" descr="Key with solid fill">
            <a:extLst>
              <a:ext uri="{FF2B5EF4-FFF2-40B4-BE49-F238E27FC236}">
                <a16:creationId xmlns:a16="http://schemas.microsoft.com/office/drawing/2014/main" id="{7A3A9C5F-B9A4-534C-AD0F-95FEE69AE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700000">
            <a:off x="10160625" y="5802449"/>
            <a:ext cx="488457" cy="488457"/>
          </a:xfrm>
          <a:prstGeom prst="rect">
            <a:avLst/>
          </a:prstGeom>
        </p:spPr>
      </p:pic>
      <p:pic>
        <p:nvPicPr>
          <p:cNvPr id="32" name="Graphic 31" descr="Document with solid fill">
            <a:extLst>
              <a:ext uri="{FF2B5EF4-FFF2-40B4-BE49-F238E27FC236}">
                <a16:creationId xmlns:a16="http://schemas.microsoft.com/office/drawing/2014/main" id="{0C984953-CC36-D44A-AFC8-AFEC04F0618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59448" y="5366523"/>
            <a:ext cx="489600" cy="489600"/>
          </a:xfrm>
          <a:prstGeom prst="rect">
            <a:avLst/>
          </a:prstGeom>
        </p:spPr>
      </p:pic>
      <p:sp>
        <p:nvSpPr>
          <p:cNvPr id="33" name="TextBox 32">
            <a:extLst>
              <a:ext uri="{FF2B5EF4-FFF2-40B4-BE49-F238E27FC236}">
                <a16:creationId xmlns:a16="http://schemas.microsoft.com/office/drawing/2014/main" id="{60E5E7A2-7E38-FE4E-9C61-417A42AFBEFD}"/>
              </a:ext>
            </a:extLst>
          </p:cNvPr>
          <p:cNvSpPr txBox="1"/>
          <p:nvPr/>
        </p:nvSpPr>
        <p:spPr>
          <a:xfrm>
            <a:off x="189196" y="2478221"/>
            <a:ext cx="5237928" cy="4159985"/>
          </a:xfrm>
          <a:prstGeom prst="rect">
            <a:avLst/>
          </a:prstGeom>
          <a:noFill/>
        </p:spPr>
        <p:txBody>
          <a:bodyPr wrap="square" rtlCol="0">
            <a:spAutoFit/>
          </a:bodyPr>
          <a:lstStyle/>
          <a:p>
            <a:pPr>
              <a:lnSpc>
                <a:spcPct val="150000"/>
              </a:lnSpc>
            </a:pPr>
            <a:r>
              <a:rPr lang="en-PT" b="1">
                <a:solidFill>
                  <a:schemeClr val="bg1"/>
                </a:solidFill>
              </a:rPr>
              <a:t>Mechanism that </a:t>
            </a:r>
            <a:r>
              <a:rPr lang="en-PT" b="1" dirty="0">
                <a:solidFill>
                  <a:schemeClr val="bg1"/>
                </a:solidFill>
              </a:rPr>
              <a:t>check </a:t>
            </a:r>
            <a:r>
              <a:rPr lang="en-PT" b="1">
                <a:solidFill>
                  <a:schemeClr val="bg1"/>
                </a:solidFill>
              </a:rPr>
              <a:t>system’s state:</a:t>
            </a:r>
            <a:endParaRPr lang="en-PT" b="1" dirty="0">
              <a:solidFill>
                <a:schemeClr val="bg1"/>
              </a:solidFill>
            </a:endParaRPr>
          </a:p>
          <a:p>
            <a:pPr>
              <a:lnSpc>
                <a:spcPct val="150000"/>
              </a:lnSpc>
            </a:pPr>
            <a:endParaRPr lang="en-PT" dirty="0">
              <a:solidFill>
                <a:schemeClr val="bg1"/>
              </a:solidFill>
            </a:endParaRPr>
          </a:p>
          <a:p>
            <a:pPr marL="342900" indent="-342900">
              <a:lnSpc>
                <a:spcPct val="200000"/>
              </a:lnSpc>
              <a:buFont typeface="+mj-lt"/>
              <a:buAutoNum type="arabicPeriod"/>
            </a:pPr>
            <a:r>
              <a:rPr lang="en-PT" dirty="0">
                <a:solidFill>
                  <a:schemeClr val="bg1"/>
                </a:solidFill>
              </a:rPr>
              <a:t>External CAS holds correct application definition.</a:t>
            </a:r>
          </a:p>
          <a:p>
            <a:pPr marL="342900" indent="-342900">
              <a:lnSpc>
                <a:spcPct val="200000"/>
              </a:lnSpc>
              <a:buFont typeface="+mj-lt"/>
              <a:buAutoNum type="arabicPeriod"/>
            </a:pPr>
            <a:r>
              <a:rPr lang="en-PT" dirty="0">
                <a:solidFill>
                  <a:schemeClr val="bg1"/>
                </a:solidFill>
              </a:rPr>
              <a:t>LAS generates a report of the current application definition.</a:t>
            </a:r>
          </a:p>
          <a:p>
            <a:pPr marL="342900" indent="-342900">
              <a:lnSpc>
                <a:spcPct val="200000"/>
              </a:lnSpc>
              <a:buFont typeface="+mj-lt"/>
              <a:buAutoNum type="arabicPeriod"/>
            </a:pPr>
            <a:r>
              <a:rPr lang="en-PT" dirty="0">
                <a:solidFill>
                  <a:schemeClr val="bg1"/>
                </a:solidFill>
              </a:rPr>
              <a:t>CAS recieves report and compares it to the correct definition.</a:t>
            </a:r>
          </a:p>
        </p:txBody>
      </p:sp>
      <p:sp>
        <p:nvSpPr>
          <p:cNvPr id="25" name="Slide Number Placeholder 5">
            <a:extLst>
              <a:ext uri="{FF2B5EF4-FFF2-40B4-BE49-F238E27FC236}">
                <a16:creationId xmlns:a16="http://schemas.microsoft.com/office/drawing/2014/main" id="{0858561E-BB01-A643-B527-BA3A31B7813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20</a:t>
            </a:fld>
            <a:endParaRPr lang="pt-PT" dirty="0"/>
          </a:p>
        </p:txBody>
      </p:sp>
      <p:pic>
        <p:nvPicPr>
          <p:cNvPr id="26" name="Graphic 25" descr="Document with solid fill">
            <a:extLst>
              <a:ext uri="{FF2B5EF4-FFF2-40B4-BE49-F238E27FC236}">
                <a16:creationId xmlns:a16="http://schemas.microsoft.com/office/drawing/2014/main" id="{D16A000C-A7F4-6A43-901E-261AB42BFD1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30982" y="2483852"/>
            <a:ext cx="489600" cy="489600"/>
          </a:xfrm>
          <a:prstGeom prst="rect">
            <a:avLst/>
          </a:prstGeom>
        </p:spPr>
      </p:pic>
      <p:pic>
        <p:nvPicPr>
          <p:cNvPr id="27" name="Graphic 26" descr="Key with solid fill">
            <a:extLst>
              <a:ext uri="{FF2B5EF4-FFF2-40B4-BE49-F238E27FC236}">
                <a16:creationId xmlns:a16="http://schemas.microsoft.com/office/drawing/2014/main" id="{EC04023F-E23B-1C43-9550-1E3FF7CF14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700000">
            <a:off x="9341785" y="3274679"/>
            <a:ext cx="488457" cy="488457"/>
          </a:xfrm>
          <a:prstGeom prst="rect">
            <a:avLst/>
          </a:prstGeom>
        </p:spPr>
      </p:pic>
      <p:sp>
        <p:nvSpPr>
          <p:cNvPr id="2" name="Equals 1">
            <a:extLst>
              <a:ext uri="{FF2B5EF4-FFF2-40B4-BE49-F238E27FC236}">
                <a16:creationId xmlns:a16="http://schemas.microsoft.com/office/drawing/2014/main" id="{6DBE1F89-1CA8-8B4D-A6F3-2AB329950862}"/>
              </a:ext>
            </a:extLst>
          </p:cNvPr>
          <p:cNvSpPr/>
          <p:nvPr/>
        </p:nvSpPr>
        <p:spPr>
          <a:xfrm>
            <a:off x="7298213" y="5452600"/>
            <a:ext cx="397943" cy="31744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tx1"/>
              </a:solidFill>
            </a:endParaRPr>
          </a:p>
        </p:txBody>
      </p:sp>
      <p:sp>
        <p:nvSpPr>
          <p:cNvPr id="29" name="Rounded Rectangle 28">
            <a:extLst>
              <a:ext uri="{FF2B5EF4-FFF2-40B4-BE49-F238E27FC236}">
                <a16:creationId xmlns:a16="http://schemas.microsoft.com/office/drawing/2014/main" id="{CD86EDF4-80BA-0647-919E-9DE8A3CC3019}"/>
              </a:ext>
            </a:extLst>
          </p:cNvPr>
          <p:cNvSpPr/>
          <p:nvPr/>
        </p:nvSpPr>
        <p:spPr>
          <a:xfrm>
            <a:off x="8911146" y="2161280"/>
            <a:ext cx="3150346" cy="1799739"/>
          </a:xfrm>
          <a:prstGeom prst="roundRect">
            <a:avLst>
              <a:gd name="adj" fmla="val 15760"/>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Tree>
    <p:extLst>
      <p:ext uri="{BB962C8B-B14F-4D97-AF65-F5344CB8AC3E}">
        <p14:creationId xmlns:p14="http://schemas.microsoft.com/office/powerpoint/2010/main" val="31212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repeatCount="2000" autoRev="1" fill="hold" nodeType="clickEffect">
                                  <p:stCondLst>
                                    <p:cond delay="0"/>
                                  </p:stCondLst>
                                  <p:childTnLst>
                                    <p:animScale>
                                      <p:cBhvr>
                                        <p:cTn id="6" dur="1000" fill="hold"/>
                                        <p:tgtEl>
                                          <p:spTgt spid="32"/>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dissolve">
                                      <p:cBhvr>
                                        <p:cTn id="11" dur="500"/>
                                        <p:tgtEl>
                                          <p:spTgt spid="26"/>
                                        </p:tgtEl>
                                      </p:cBhvr>
                                    </p:animEffect>
                                  </p:childTnLst>
                                </p:cTn>
                              </p:par>
                              <p:par>
                                <p:cTn id="12" presetID="0" presetClass="path" presetSubtype="0" accel="50000" decel="50000" fill="hold" nodeType="withEffect">
                                  <p:stCondLst>
                                    <p:cond delay="0"/>
                                  </p:stCondLst>
                                  <p:childTnLst>
                                    <p:animMotion origin="layout" path="M -2.91667E-6 0.00416 L 0.10925 0.00208 " pathEditMode="relative" rAng="0" ptsTypes="AA">
                                      <p:cBhvr>
                                        <p:cTn id="13" dur="2000" fill="hold"/>
                                        <p:tgtEl>
                                          <p:spTgt spid="26"/>
                                        </p:tgtEl>
                                        <p:attrNameLst>
                                          <p:attrName>ppt_x</p:attrName>
                                          <p:attrName>ppt_y</p:attrName>
                                        </p:attrNameLst>
                                      </p:cBhvr>
                                      <p:rCtr x="5456" y="-116"/>
                                    </p:animMotion>
                                  </p:childTnLst>
                                </p:cTn>
                              </p:par>
                            </p:childTnLst>
                          </p:cTn>
                        </p:par>
                      </p:childTnLst>
                    </p:cTn>
                  </p:par>
                  <p:par>
                    <p:cTn id="14" fill="hold">
                      <p:stCondLst>
                        <p:cond delay="indefinite"/>
                      </p:stCondLst>
                      <p:childTnLst>
                        <p:par>
                          <p:cTn id="15" fill="hold">
                            <p:stCondLst>
                              <p:cond delay="0"/>
                            </p:stCondLst>
                            <p:childTnLst>
                              <p:par>
                                <p:cTn id="16" presetID="37" presetClass="path" presetSubtype="0" accel="50000" decel="50000" autoRev="1" fill="hold" nodeType="clickEffect">
                                  <p:stCondLst>
                                    <p:cond delay="0"/>
                                  </p:stCondLst>
                                  <p:childTnLst>
                                    <p:animMotion origin="layout" path="M -0.00039 -0.00023 L 0.02682 -0.02152 C 0.03307 -0.02592 0.03646 -0.03264 0.03646 -0.03958 C 0.03646 -0.04745 0.03307 -0.05393 0.02682 -0.05833 L -0.00039 -0.07986 " pathEditMode="relative" rAng="16200000" ptsTypes="AAAAA">
                                      <p:cBhvr>
                                        <p:cTn id="17" dur="2000" fill="hold"/>
                                        <p:tgtEl>
                                          <p:spTgt spid="27"/>
                                        </p:tgtEl>
                                        <p:attrNameLst>
                                          <p:attrName>ppt_x</p:attrName>
                                          <p:attrName>ppt_y</p:attrName>
                                        </p:attrNameLst>
                                      </p:cBhvr>
                                      <p:rCtr x="1836" y="-3981"/>
                                    </p:animMotion>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nodeType="clickEffect">
                                  <p:stCondLst>
                                    <p:cond delay="0"/>
                                  </p:stCondLst>
                                  <p:childTnLst>
                                    <p:animMotion origin="layout" path="M 0.10924 0.00208 C 0.0595 0.00393 0.0099 0.00602 -0.01224 0.07523 C -0.03438 0.1449 -0.02904 0.28148 -0.0237 0.41852 " pathEditMode="relative" rAng="0" ptsTypes="AAA">
                                      <p:cBhvr>
                                        <p:cTn id="21" dur="2000" fill="hold"/>
                                        <p:tgtEl>
                                          <p:spTgt spid="26"/>
                                        </p:tgtEl>
                                        <p:attrNameLst>
                                          <p:attrName>ppt_x</p:attrName>
                                          <p:attrName>ppt_y</p:attrName>
                                        </p:attrNameLst>
                                      </p:cBhvr>
                                      <p:rCtr x="-6888" y="20810"/>
                                    </p:animMotion>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autoRev="1" fill="hold" nodeType="clickEffect">
                                  <p:stCondLst>
                                    <p:cond delay="0"/>
                                  </p:stCondLst>
                                  <p:childTnLst>
                                    <p:animMotion origin="layout" path="M 4.58333E-6 -2.96296E-6 L -0.19727 -0.05231 " pathEditMode="relative" rAng="0" ptsTypes="AA">
                                      <p:cBhvr>
                                        <p:cTn id="25" dur="2000" fill="hold"/>
                                        <p:tgtEl>
                                          <p:spTgt spid="30"/>
                                        </p:tgtEl>
                                        <p:attrNameLst>
                                          <p:attrName>ppt_x</p:attrName>
                                          <p:attrName>ppt_y</p:attrName>
                                        </p:attrNameLst>
                                      </p:cBhvr>
                                      <p:rCtr x="-9870" y="-2616"/>
                                    </p:animMotion>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Prototype Technologies </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C56A8684-72DD-094F-A1A8-0E436E0BCA5F}"/>
              </a:ext>
            </a:extLst>
          </p:cNvPr>
          <p:cNvSpPr/>
          <p:nvPr/>
        </p:nvSpPr>
        <p:spPr>
          <a:xfrm>
            <a:off x="3466473" y="3554272"/>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7" name="Rounded Rectangle 6">
            <a:extLst>
              <a:ext uri="{FF2B5EF4-FFF2-40B4-BE49-F238E27FC236}">
                <a16:creationId xmlns:a16="http://schemas.microsoft.com/office/drawing/2014/main" id="{B2D79713-4A54-A445-80A0-6FA2631FD978}"/>
              </a:ext>
            </a:extLst>
          </p:cNvPr>
          <p:cNvSpPr/>
          <p:nvPr/>
        </p:nvSpPr>
        <p:spPr>
          <a:xfrm>
            <a:off x="3466473" y="5173124"/>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8" name="Rounded Rectangle 7">
            <a:extLst>
              <a:ext uri="{FF2B5EF4-FFF2-40B4-BE49-F238E27FC236}">
                <a16:creationId xmlns:a16="http://schemas.microsoft.com/office/drawing/2014/main" id="{6B780872-3A30-E14A-9B44-F00E5800FBFE}"/>
              </a:ext>
            </a:extLst>
          </p:cNvPr>
          <p:cNvSpPr/>
          <p:nvPr/>
        </p:nvSpPr>
        <p:spPr>
          <a:xfrm>
            <a:off x="3466474" y="4324894"/>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9" name="Rounded Rectangle 8">
            <a:extLst>
              <a:ext uri="{FF2B5EF4-FFF2-40B4-BE49-F238E27FC236}">
                <a16:creationId xmlns:a16="http://schemas.microsoft.com/office/drawing/2014/main" id="{275007A1-35DF-EE49-AFCA-F38B54434305}"/>
              </a:ext>
            </a:extLst>
          </p:cNvPr>
          <p:cNvSpPr/>
          <p:nvPr/>
        </p:nvSpPr>
        <p:spPr>
          <a:xfrm>
            <a:off x="3466474" y="5972198"/>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10" name="Rounded Rectangle 9">
            <a:extLst>
              <a:ext uri="{FF2B5EF4-FFF2-40B4-BE49-F238E27FC236}">
                <a16:creationId xmlns:a16="http://schemas.microsoft.com/office/drawing/2014/main" id="{465C688C-0916-F648-8737-22D6BAF5B4C3}"/>
              </a:ext>
            </a:extLst>
          </p:cNvPr>
          <p:cNvSpPr/>
          <p:nvPr/>
        </p:nvSpPr>
        <p:spPr>
          <a:xfrm>
            <a:off x="3466473" y="2749607"/>
            <a:ext cx="5260846" cy="727613"/>
          </a:xfrm>
          <a:prstGeom prst="roundRect">
            <a:avLst/>
          </a:prstGeom>
          <a:solidFill>
            <a:srgbClr val="FAFFBF"/>
          </a:solidFill>
          <a:ln w="15875">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PT" dirty="0">
                <a:solidFill>
                  <a:schemeClr val="bg1"/>
                </a:solidFill>
              </a:rPr>
              <a:t>TEE Abstraction Layer</a:t>
            </a:r>
          </a:p>
        </p:txBody>
      </p:sp>
      <p:sp>
        <p:nvSpPr>
          <p:cNvPr id="11" name="Rounded Rectangle 10">
            <a:extLst>
              <a:ext uri="{FF2B5EF4-FFF2-40B4-BE49-F238E27FC236}">
                <a16:creationId xmlns:a16="http://schemas.microsoft.com/office/drawing/2014/main" id="{4CDA4A36-32DD-8D4B-960F-4139E887ECC2}"/>
              </a:ext>
            </a:extLst>
          </p:cNvPr>
          <p:cNvSpPr/>
          <p:nvPr/>
        </p:nvSpPr>
        <p:spPr>
          <a:xfrm>
            <a:off x="3466473" y="1977137"/>
            <a:ext cx="5260841"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12" name="Rounded Rectangle 11">
            <a:extLst>
              <a:ext uri="{FF2B5EF4-FFF2-40B4-BE49-F238E27FC236}">
                <a16:creationId xmlns:a16="http://schemas.microsoft.com/office/drawing/2014/main" id="{D966A635-5117-E749-9993-D252BA0ED866}"/>
              </a:ext>
            </a:extLst>
          </p:cNvPr>
          <p:cNvSpPr/>
          <p:nvPr/>
        </p:nvSpPr>
        <p:spPr>
          <a:xfrm>
            <a:off x="3580774" y="6096323"/>
            <a:ext cx="1600200" cy="528638"/>
          </a:xfrm>
          <a:prstGeom prst="roundRect">
            <a:avLst/>
          </a:prstGeom>
          <a:solidFill>
            <a:schemeClr val="tx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pic>
        <p:nvPicPr>
          <p:cNvPr id="13" name="Graphic 12" descr="Processor outline">
            <a:extLst>
              <a:ext uri="{FF2B5EF4-FFF2-40B4-BE49-F238E27FC236}">
                <a16:creationId xmlns:a16="http://schemas.microsoft.com/office/drawing/2014/main" id="{65AE8F3F-66E7-AE4F-80A6-3FABB9248C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80874" y="5999355"/>
            <a:ext cx="736664" cy="736664"/>
          </a:xfrm>
          <a:prstGeom prst="rect">
            <a:avLst/>
          </a:prstGeom>
        </p:spPr>
      </p:pic>
      <p:sp>
        <p:nvSpPr>
          <p:cNvPr id="16" name="Slide Number Placeholder 5">
            <a:extLst>
              <a:ext uri="{FF2B5EF4-FFF2-40B4-BE49-F238E27FC236}">
                <a16:creationId xmlns:a16="http://schemas.microsoft.com/office/drawing/2014/main" id="{3132AB46-0A41-F04E-A898-09C03038B88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21</a:t>
            </a:fld>
            <a:endParaRPr lang="pt-PT" dirty="0"/>
          </a:p>
        </p:txBody>
      </p:sp>
      <p:sp>
        <p:nvSpPr>
          <p:cNvPr id="15" name="Down Arrow 14">
            <a:extLst>
              <a:ext uri="{FF2B5EF4-FFF2-40B4-BE49-F238E27FC236}">
                <a16:creationId xmlns:a16="http://schemas.microsoft.com/office/drawing/2014/main" id="{4265674E-1F75-4740-B5F8-8A2481479158}"/>
              </a:ext>
            </a:extLst>
          </p:cNvPr>
          <p:cNvSpPr/>
          <p:nvPr/>
        </p:nvSpPr>
        <p:spPr>
          <a:xfrm>
            <a:off x="3908489" y="3239669"/>
            <a:ext cx="471487" cy="2856654"/>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1936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66CA20A7-1910-6D49-BE4A-A77DED24BE59}"/>
              </a:ext>
            </a:extLst>
          </p:cNvPr>
          <p:cNvSpPr/>
          <p:nvPr/>
        </p:nvSpPr>
        <p:spPr>
          <a:xfrm>
            <a:off x="3466473" y="5173124"/>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23" name="Rounded Rectangle 22">
            <a:extLst>
              <a:ext uri="{FF2B5EF4-FFF2-40B4-BE49-F238E27FC236}">
                <a16:creationId xmlns:a16="http://schemas.microsoft.com/office/drawing/2014/main" id="{F77CE702-FE48-6746-881D-B20AC2E0CE88}"/>
              </a:ext>
            </a:extLst>
          </p:cNvPr>
          <p:cNvSpPr/>
          <p:nvPr/>
        </p:nvSpPr>
        <p:spPr>
          <a:xfrm>
            <a:off x="3466474" y="5972198"/>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29" name="Rounded Rectangle 28">
            <a:extLst>
              <a:ext uri="{FF2B5EF4-FFF2-40B4-BE49-F238E27FC236}">
                <a16:creationId xmlns:a16="http://schemas.microsoft.com/office/drawing/2014/main" id="{B6E03445-F0F7-C840-884C-995979D7C845}"/>
              </a:ext>
            </a:extLst>
          </p:cNvPr>
          <p:cNvSpPr/>
          <p:nvPr/>
        </p:nvSpPr>
        <p:spPr>
          <a:xfrm>
            <a:off x="3580774" y="6096323"/>
            <a:ext cx="1600200" cy="528638"/>
          </a:xfrm>
          <a:prstGeom prst="roundRect">
            <a:avLst/>
          </a:prstGeom>
          <a:solidFill>
            <a:schemeClr val="tx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 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dirty="0"/>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4265B3CE-6407-4245-9C52-74AEAB823363}"/>
              </a:ext>
            </a:extLst>
          </p:cNvPr>
          <p:cNvSpPr/>
          <p:nvPr/>
        </p:nvSpPr>
        <p:spPr>
          <a:xfrm>
            <a:off x="3466473" y="3554272"/>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24" name="Picture 23" descr="Icon&#10;&#10;Description automatically generated with low confidence">
            <a:extLst>
              <a:ext uri="{FF2B5EF4-FFF2-40B4-BE49-F238E27FC236}">
                <a16:creationId xmlns:a16="http://schemas.microsoft.com/office/drawing/2014/main" id="{35D4FD2D-7467-8345-9876-4CEB5AED49E9}"/>
              </a:ext>
            </a:extLst>
          </p:cNvPr>
          <p:cNvPicPr>
            <a:picLocks noChangeAspect="1"/>
          </p:cNvPicPr>
          <p:nvPr/>
        </p:nvPicPr>
        <p:blipFill>
          <a:blip r:embed="rId3"/>
          <a:stretch>
            <a:fillRect/>
          </a:stretch>
        </p:blipFill>
        <p:spPr>
          <a:xfrm>
            <a:off x="-1179817" y="2737513"/>
            <a:ext cx="5812911" cy="3291648"/>
          </a:xfrm>
          <a:prstGeom prst="rect">
            <a:avLst/>
          </a:prstGeom>
        </p:spPr>
      </p:pic>
      <p:sp>
        <p:nvSpPr>
          <p:cNvPr id="21" name="Rounded Rectangle 20">
            <a:extLst>
              <a:ext uri="{FF2B5EF4-FFF2-40B4-BE49-F238E27FC236}">
                <a16:creationId xmlns:a16="http://schemas.microsoft.com/office/drawing/2014/main" id="{A5B8D1C9-2472-6D49-B4A0-55D796052873}"/>
              </a:ext>
            </a:extLst>
          </p:cNvPr>
          <p:cNvSpPr/>
          <p:nvPr/>
        </p:nvSpPr>
        <p:spPr>
          <a:xfrm>
            <a:off x="3466474" y="4324894"/>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PT" dirty="0"/>
          </a:p>
        </p:txBody>
      </p:sp>
      <p:sp>
        <p:nvSpPr>
          <p:cNvPr id="26" name="Rounded Rectangle 25">
            <a:extLst>
              <a:ext uri="{FF2B5EF4-FFF2-40B4-BE49-F238E27FC236}">
                <a16:creationId xmlns:a16="http://schemas.microsoft.com/office/drawing/2014/main" id="{2F9407E6-967E-D04E-87A1-1B60384C02EE}"/>
              </a:ext>
            </a:extLst>
          </p:cNvPr>
          <p:cNvSpPr/>
          <p:nvPr/>
        </p:nvSpPr>
        <p:spPr>
          <a:xfrm>
            <a:off x="3466473" y="2749607"/>
            <a:ext cx="5260846" cy="727613"/>
          </a:xfrm>
          <a:prstGeom prst="roundRect">
            <a:avLst/>
          </a:prstGeom>
          <a:solidFill>
            <a:srgbClr val="FAFFBF"/>
          </a:solidFill>
          <a:ln w="15875">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PT" dirty="0">
              <a:solidFill>
                <a:schemeClr val="bg1"/>
              </a:solidFill>
            </a:endParaRPr>
          </a:p>
        </p:txBody>
      </p:sp>
      <p:sp>
        <p:nvSpPr>
          <p:cNvPr id="28" name="Rounded Rectangle 27">
            <a:extLst>
              <a:ext uri="{FF2B5EF4-FFF2-40B4-BE49-F238E27FC236}">
                <a16:creationId xmlns:a16="http://schemas.microsoft.com/office/drawing/2014/main" id="{A2CB9249-51BF-9A41-960D-EDF881D13265}"/>
              </a:ext>
            </a:extLst>
          </p:cNvPr>
          <p:cNvSpPr/>
          <p:nvPr/>
        </p:nvSpPr>
        <p:spPr>
          <a:xfrm>
            <a:off x="3466473" y="1977137"/>
            <a:ext cx="5260841"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32" name="Picture 31">
            <a:extLst>
              <a:ext uri="{FF2B5EF4-FFF2-40B4-BE49-F238E27FC236}">
                <a16:creationId xmlns:a16="http://schemas.microsoft.com/office/drawing/2014/main" id="{82CCC66A-1DED-F448-9D2F-AB70C312572A}"/>
              </a:ext>
            </a:extLst>
          </p:cNvPr>
          <p:cNvPicPr>
            <a:picLocks noChangeAspect="1"/>
          </p:cNvPicPr>
          <p:nvPr/>
        </p:nvPicPr>
        <p:blipFill>
          <a:blip r:embed="rId4"/>
          <a:stretch>
            <a:fillRect/>
          </a:stretch>
        </p:blipFill>
        <p:spPr>
          <a:xfrm>
            <a:off x="5331690" y="3995140"/>
            <a:ext cx="1528618" cy="1528618"/>
          </a:xfrm>
          <a:prstGeom prst="rect">
            <a:avLst/>
          </a:prstGeom>
        </p:spPr>
      </p:pic>
      <p:pic>
        <p:nvPicPr>
          <p:cNvPr id="33" name="Picture 32">
            <a:extLst>
              <a:ext uri="{FF2B5EF4-FFF2-40B4-BE49-F238E27FC236}">
                <a16:creationId xmlns:a16="http://schemas.microsoft.com/office/drawing/2014/main" id="{17301170-B779-4D45-B40A-4A31FAF01BC8}"/>
              </a:ext>
            </a:extLst>
          </p:cNvPr>
          <p:cNvPicPr>
            <a:picLocks noChangeAspect="1"/>
          </p:cNvPicPr>
          <p:nvPr/>
        </p:nvPicPr>
        <p:blipFill>
          <a:blip r:embed="rId5"/>
          <a:stretch>
            <a:fillRect/>
          </a:stretch>
        </p:blipFill>
        <p:spPr>
          <a:xfrm>
            <a:off x="5673118" y="3564834"/>
            <a:ext cx="845763" cy="719905"/>
          </a:xfrm>
          <a:prstGeom prst="rect">
            <a:avLst/>
          </a:prstGeom>
        </p:spPr>
      </p:pic>
      <p:pic>
        <p:nvPicPr>
          <p:cNvPr id="34" name="Picture 33" descr="Icon&#10;&#10;Description automatically generated">
            <a:extLst>
              <a:ext uri="{FF2B5EF4-FFF2-40B4-BE49-F238E27FC236}">
                <a16:creationId xmlns:a16="http://schemas.microsoft.com/office/drawing/2014/main" id="{061B552E-1112-F642-B3F8-F32C293010FC}"/>
              </a:ext>
            </a:extLst>
          </p:cNvPr>
          <p:cNvPicPr>
            <a:picLocks noChangeAspect="1"/>
          </p:cNvPicPr>
          <p:nvPr/>
        </p:nvPicPr>
        <p:blipFill>
          <a:blip r:embed="rId6"/>
          <a:stretch>
            <a:fillRect/>
          </a:stretch>
        </p:blipFill>
        <p:spPr>
          <a:xfrm>
            <a:off x="5189062" y="2942648"/>
            <a:ext cx="1813873" cy="357333"/>
          </a:xfrm>
          <a:prstGeom prst="rect">
            <a:avLst/>
          </a:prstGeom>
        </p:spPr>
      </p:pic>
      <p:pic>
        <p:nvPicPr>
          <p:cNvPr id="36" name="Picture 35">
            <a:extLst>
              <a:ext uri="{FF2B5EF4-FFF2-40B4-BE49-F238E27FC236}">
                <a16:creationId xmlns:a16="http://schemas.microsoft.com/office/drawing/2014/main" id="{22AC4CE0-4485-FE49-A6B3-355DD14DD032}"/>
              </a:ext>
            </a:extLst>
          </p:cNvPr>
          <p:cNvPicPr>
            <a:picLocks noChangeAspect="1"/>
          </p:cNvPicPr>
          <p:nvPr/>
        </p:nvPicPr>
        <p:blipFill>
          <a:blip r:embed="rId7"/>
          <a:stretch>
            <a:fillRect/>
          </a:stretch>
        </p:blipFill>
        <p:spPr>
          <a:xfrm>
            <a:off x="5377298" y="2100151"/>
            <a:ext cx="1444752" cy="481584"/>
          </a:xfrm>
          <a:prstGeom prst="rect">
            <a:avLst/>
          </a:prstGeom>
        </p:spPr>
      </p:pic>
      <p:sp>
        <p:nvSpPr>
          <p:cNvPr id="22" name="Slide Number Placeholder 5">
            <a:extLst>
              <a:ext uri="{FF2B5EF4-FFF2-40B4-BE49-F238E27FC236}">
                <a16:creationId xmlns:a16="http://schemas.microsoft.com/office/drawing/2014/main" id="{9C033EF0-D96C-3641-A763-469B063C9CC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22</a:t>
            </a:fld>
            <a:endParaRPr lang="pt-PT" dirty="0"/>
          </a:p>
        </p:txBody>
      </p:sp>
    </p:spTree>
    <p:extLst>
      <p:ext uri="{BB962C8B-B14F-4D97-AF65-F5344CB8AC3E}">
        <p14:creationId xmlns:p14="http://schemas.microsoft.com/office/powerpoint/2010/main" val="66341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4"/>
                                        </p:tgtEl>
                                      </p:cBhvr>
                                      <p:by x="25000" y="25000"/>
                                    </p:animScale>
                                  </p:childTnLst>
                                </p:cTn>
                              </p:par>
                              <p:par>
                                <p:cTn id="7" presetID="0" presetClass="path" presetSubtype="0" accel="50000" decel="50000" fill="hold" nodeType="withEffect">
                                  <p:stCondLst>
                                    <p:cond delay="0"/>
                                  </p:stCondLst>
                                  <p:childTnLst>
                                    <p:animMotion origin="layout" path="M 0.00273 0.01181 L 0.24778 0.28935 " pathEditMode="relative" rAng="0" ptsTypes="AA">
                                      <p:cBhvr>
                                        <p:cTn id="8" dur="2000" fill="hold"/>
                                        <p:tgtEl>
                                          <p:spTgt spid="24"/>
                                        </p:tgtEl>
                                        <p:attrNameLst>
                                          <p:attrName>ppt_x</p:attrName>
                                          <p:attrName>ppt_y</p:attrName>
                                        </p:attrNameLst>
                                      </p:cBhvr>
                                      <p:rCtr x="12253" y="138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66CA20A7-1910-6D49-BE4A-A77DED24BE59}"/>
              </a:ext>
            </a:extLst>
          </p:cNvPr>
          <p:cNvSpPr/>
          <p:nvPr/>
        </p:nvSpPr>
        <p:spPr>
          <a:xfrm>
            <a:off x="3466473" y="5173124"/>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23" name="Rounded Rectangle 22">
            <a:extLst>
              <a:ext uri="{FF2B5EF4-FFF2-40B4-BE49-F238E27FC236}">
                <a16:creationId xmlns:a16="http://schemas.microsoft.com/office/drawing/2014/main" id="{F77CE702-FE48-6746-881D-B20AC2E0CE88}"/>
              </a:ext>
            </a:extLst>
          </p:cNvPr>
          <p:cNvSpPr/>
          <p:nvPr/>
        </p:nvSpPr>
        <p:spPr>
          <a:xfrm>
            <a:off x="3466474" y="5972198"/>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29" name="Rounded Rectangle 28">
            <a:extLst>
              <a:ext uri="{FF2B5EF4-FFF2-40B4-BE49-F238E27FC236}">
                <a16:creationId xmlns:a16="http://schemas.microsoft.com/office/drawing/2014/main" id="{B6E03445-F0F7-C840-884C-995979D7C845}"/>
              </a:ext>
            </a:extLst>
          </p:cNvPr>
          <p:cNvSpPr/>
          <p:nvPr/>
        </p:nvSpPr>
        <p:spPr>
          <a:xfrm>
            <a:off x="3580774" y="6096323"/>
            <a:ext cx="1600200" cy="528638"/>
          </a:xfrm>
          <a:prstGeom prst="roundRect">
            <a:avLst/>
          </a:prstGeom>
          <a:solidFill>
            <a:schemeClr val="tx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Proxy</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dirty="0"/>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4265B3CE-6407-4245-9C52-74AEAB823363}"/>
              </a:ext>
            </a:extLst>
          </p:cNvPr>
          <p:cNvSpPr/>
          <p:nvPr/>
        </p:nvSpPr>
        <p:spPr>
          <a:xfrm>
            <a:off x="3466473" y="3554272"/>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24" name="Picture 23" descr="Icon&#10;&#10;Description automatically generated with low confidence">
            <a:extLst>
              <a:ext uri="{FF2B5EF4-FFF2-40B4-BE49-F238E27FC236}">
                <a16:creationId xmlns:a16="http://schemas.microsoft.com/office/drawing/2014/main" id="{35D4FD2D-7467-8345-9876-4CEB5AED49E9}"/>
              </a:ext>
            </a:extLst>
          </p:cNvPr>
          <p:cNvPicPr>
            <a:picLocks noChangeAspect="1"/>
          </p:cNvPicPr>
          <p:nvPr/>
        </p:nvPicPr>
        <p:blipFill>
          <a:blip r:embed="rId3"/>
          <a:stretch>
            <a:fillRect/>
          </a:stretch>
        </p:blipFill>
        <p:spPr>
          <a:xfrm>
            <a:off x="4032000" y="5961600"/>
            <a:ext cx="1431057" cy="810357"/>
          </a:xfrm>
          <a:prstGeom prst="rect">
            <a:avLst/>
          </a:prstGeom>
        </p:spPr>
      </p:pic>
      <p:sp>
        <p:nvSpPr>
          <p:cNvPr id="21" name="Rounded Rectangle 20">
            <a:extLst>
              <a:ext uri="{FF2B5EF4-FFF2-40B4-BE49-F238E27FC236}">
                <a16:creationId xmlns:a16="http://schemas.microsoft.com/office/drawing/2014/main" id="{A5B8D1C9-2472-6D49-B4A0-55D796052873}"/>
              </a:ext>
            </a:extLst>
          </p:cNvPr>
          <p:cNvSpPr/>
          <p:nvPr/>
        </p:nvSpPr>
        <p:spPr>
          <a:xfrm>
            <a:off x="3466474" y="4324894"/>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PT" dirty="0"/>
          </a:p>
        </p:txBody>
      </p:sp>
      <p:sp>
        <p:nvSpPr>
          <p:cNvPr id="26" name="Rounded Rectangle 25">
            <a:extLst>
              <a:ext uri="{FF2B5EF4-FFF2-40B4-BE49-F238E27FC236}">
                <a16:creationId xmlns:a16="http://schemas.microsoft.com/office/drawing/2014/main" id="{2F9407E6-967E-D04E-87A1-1B60384C02EE}"/>
              </a:ext>
            </a:extLst>
          </p:cNvPr>
          <p:cNvSpPr/>
          <p:nvPr/>
        </p:nvSpPr>
        <p:spPr>
          <a:xfrm>
            <a:off x="3466473" y="2749607"/>
            <a:ext cx="5260846" cy="727613"/>
          </a:xfrm>
          <a:prstGeom prst="roundRect">
            <a:avLst/>
          </a:prstGeom>
          <a:solidFill>
            <a:srgbClr val="FAFFBF"/>
          </a:solidFill>
          <a:ln w="15875">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PT" dirty="0">
              <a:solidFill>
                <a:schemeClr val="bg1"/>
              </a:solidFill>
            </a:endParaRPr>
          </a:p>
        </p:txBody>
      </p:sp>
      <p:sp>
        <p:nvSpPr>
          <p:cNvPr id="28" name="Rounded Rectangle 27">
            <a:extLst>
              <a:ext uri="{FF2B5EF4-FFF2-40B4-BE49-F238E27FC236}">
                <a16:creationId xmlns:a16="http://schemas.microsoft.com/office/drawing/2014/main" id="{A2CB9249-51BF-9A41-960D-EDF881D13265}"/>
              </a:ext>
            </a:extLst>
          </p:cNvPr>
          <p:cNvSpPr/>
          <p:nvPr/>
        </p:nvSpPr>
        <p:spPr>
          <a:xfrm>
            <a:off x="3466473" y="1977137"/>
            <a:ext cx="5260843"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32" name="Picture 31">
            <a:extLst>
              <a:ext uri="{FF2B5EF4-FFF2-40B4-BE49-F238E27FC236}">
                <a16:creationId xmlns:a16="http://schemas.microsoft.com/office/drawing/2014/main" id="{82CCC66A-1DED-F448-9D2F-AB70C312572A}"/>
              </a:ext>
            </a:extLst>
          </p:cNvPr>
          <p:cNvPicPr>
            <a:picLocks noChangeAspect="1"/>
          </p:cNvPicPr>
          <p:nvPr/>
        </p:nvPicPr>
        <p:blipFill>
          <a:blip r:embed="rId4"/>
          <a:stretch>
            <a:fillRect/>
          </a:stretch>
        </p:blipFill>
        <p:spPr>
          <a:xfrm>
            <a:off x="5331690" y="3995140"/>
            <a:ext cx="1528618" cy="1528618"/>
          </a:xfrm>
          <a:prstGeom prst="rect">
            <a:avLst/>
          </a:prstGeom>
        </p:spPr>
      </p:pic>
      <p:pic>
        <p:nvPicPr>
          <p:cNvPr id="33" name="Picture 32">
            <a:extLst>
              <a:ext uri="{FF2B5EF4-FFF2-40B4-BE49-F238E27FC236}">
                <a16:creationId xmlns:a16="http://schemas.microsoft.com/office/drawing/2014/main" id="{17301170-B779-4D45-B40A-4A31FAF01BC8}"/>
              </a:ext>
            </a:extLst>
          </p:cNvPr>
          <p:cNvPicPr>
            <a:picLocks noChangeAspect="1"/>
          </p:cNvPicPr>
          <p:nvPr/>
        </p:nvPicPr>
        <p:blipFill>
          <a:blip r:embed="rId5"/>
          <a:stretch>
            <a:fillRect/>
          </a:stretch>
        </p:blipFill>
        <p:spPr>
          <a:xfrm>
            <a:off x="5673118" y="3564834"/>
            <a:ext cx="845763" cy="719905"/>
          </a:xfrm>
          <a:prstGeom prst="rect">
            <a:avLst/>
          </a:prstGeom>
        </p:spPr>
      </p:pic>
      <p:pic>
        <p:nvPicPr>
          <p:cNvPr id="34" name="Picture 33" descr="Icon&#10;&#10;Description automatically generated">
            <a:extLst>
              <a:ext uri="{FF2B5EF4-FFF2-40B4-BE49-F238E27FC236}">
                <a16:creationId xmlns:a16="http://schemas.microsoft.com/office/drawing/2014/main" id="{061B552E-1112-F642-B3F8-F32C293010FC}"/>
              </a:ext>
            </a:extLst>
          </p:cNvPr>
          <p:cNvPicPr>
            <a:picLocks noChangeAspect="1"/>
          </p:cNvPicPr>
          <p:nvPr/>
        </p:nvPicPr>
        <p:blipFill>
          <a:blip r:embed="rId6"/>
          <a:stretch>
            <a:fillRect/>
          </a:stretch>
        </p:blipFill>
        <p:spPr>
          <a:xfrm>
            <a:off x="5189062" y="2942648"/>
            <a:ext cx="1813873" cy="357333"/>
          </a:xfrm>
          <a:prstGeom prst="rect">
            <a:avLst/>
          </a:prstGeom>
        </p:spPr>
      </p:pic>
      <p:pic>
        <p:nvPicPr>
          <p:cNvPr id="2" name="Picture 2">
            <a:extLst>
              <a:ext uri="{FF2B5EF4-FFF2-40B4-BE49-F238E27FC236}">
                <a16:creationId xmlns:a16="http://schemas.microsoft.com/office/drawing/2014/main" id="{8DD3B220-E80D-8C45-A916-AC3FA12AB6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9278" y="2030621"/>
            <a:ext cx="632412" cy="6324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AC5EDEA-6115-9147-A1B6-9638933472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12277" y="1956931"/>
            <a:ext cx="1896061" cy="812598"/>
          </a:xfrm>
          <a:prstGeom prst="rect">
            <a:avLst/>
          </a:prstGeom>
          <a:noFill/>
          <a:extLst>
            <a:ext uri="{909E8E84-426E-40DD-AFC4-6F175D3DCCD1}">
              <a14:hiddenFill xmlns:a14="http://schemas.microsoft.com/office/drawing/2010/main">
                <a:solidFill>
                  <a:srgbClr val="FFFFFF"/>
                </a:solidFill>
              </a14:hiddenFill>
            </a:ext>
          </a:extLst>
        </p:spPr>
      </p:pic>
      <p:sp>
        <p:nvSpPr>
          <p:cNvPr id="25" name="Slide Number Placeholder 5">
            <a:extLst>
              <a:ext uri="{FF2B5EF4-FFF2-40B4-BE49-F238E27FC236}">
                <a16:creationId xmlns:a16="http://schemas.microsoft.com/office/drawing/2014/main" id="{266F626D-D503-C645-A006-99FDF1FD02A2}"/>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23</a:t>
            </a:fld>
            <a:endParaRPr lang="pt-PT" dirty="0"/>
          </a:p>
        </p:txBody>
      </p:sp>
    </p:spTree>
    <p:extLst>
      <p:ext uri="{BB962C8B-B14F-4D97-AF65-F5344CB8AC3E}">
        <p14:creationId xmlns:p14="http://schemas.microsoft.com/office/powerpoint/2010/main" val="4099962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Other Components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dirty="0"/>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4903A23-2B68-9A46-96C3-C78E32B0CAAD}"/>
              </a:ext>
            </a:extLst>
          </p:cNvPr>
          <p:cNvCxnSpPr>
            <a:cxnSpLocks/>
          </p:cNvCxnSpPr>
          <p:nvPr/>
        </p:nvCxnSpPr>
        <p:spPr>
          <a:xfrm>
            <a:off x="6008914" y="2594746"/>
            <a:ext cx="0" cy="377349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3680525-523B-434B-A9AE-DA9C50A1274D}"/>
              </a:ext>
            </a:extLst>
          </p:cNvPr>
          <p:cNvSpPr txBox="1"/>
          <p:nvPr/>
        </p:nvSpPr>
        <p:spPr>
          <a:xfrm>
            <a:off x="7868412" y="2533761"/>
            <a:ext cx="2829621" cy="461665"/>
          </a:xfrm>
          <a:prstGeom prst="rect">
            <a:avLst/>
          </a:prstGeom>
          <a:noFill/>
        </p:spPr>
        <p:txBody>
          <a:bodyPr wrap="none" rtlCol="0">
            <a:spAutoFit/>
          </a:bodyPr>
          <a:lstStyle/>
          <a:p>
            <a:r>
              <a:rPr lang="en-PT" sz="2400" b="1" dirty="0">
                <a:solidFill>
                  <a:schemeClr val="bg1"/>
                </a:solidFill>
              </a:rPr>
              <a:t>Benchmark Client</a:t>
            </a:r>
          </a:p>
        </p:txBody>
      </p:sp>
      <p:sp>
        <p:nvSpPr>
          <p:cNvPr id="19" name="TextBox 18">
            <a:extLst>
              <a:ext uri="{FF2B5EF4-FFF2-40B4-BE49-F238E27FC236}">
                <a16:creationId xmlns:a16="http://schemas.microsoft.com/office/drawing/2014/main" id="{9F19700B-5020-F949-B636-B2B60BD6E351}"/>
              </a:ext>
            </a:extLst>
          </p:cNvPr>
          <p:cNvSpPr txBox="1"/>
          <p:nvPr/>
        </p:nvSpPr>
        <p:spPr>
          <a:xfrm>
            <a:off x="1116537" y="2533762"/>
            <a:ext cx="3403496" cy="461665"/>
          </a:xfrm>
          <a:prstGeom prst="rect">
            <a:avLst/>
          </a:prstGeom>
          <a:noFill/>
        </p:spPr>
        <p:txBody>
          <a:bodyPr wrap="none" rtlCol="0">
            <a:spAutoFit/>
          </a:bodyPr>
          <a:lstStyle/>
          <a:p>
            <a:r>
              <a:rPr lang="en-PT" sz="2400" b="1" dirty="0">
                <a:solidFill>
                  <a:schemeClr val="bg1"/>
                </a:solidFill>
              </a:rPr>
              <a:t>Authentication Server</a:t>
            </a:r>
          </a:p>
        </p:txBody>
      </p:sp>
      <p:sp>
        <p:nvSpPr>
          <p:cNvPr id="8" name="Rectangle 7">
            <a:extLst>
              <a:ext uri="{FF2B5EF4-FFF2-40B4-BE49-F238E27FC236}">
                <a16:creationId xmlns:a16="http://schemas.microsoft.com/office/drawing/2014/main" id="{16F879E7-F4EA-1247-A094-D82AC5B73A4F}"/>
              </a:ext>
            </a:extLst>
          </p:cNvPr>
          <p:cNvSpPr/>
          <p:nvPr/>
        </p:nvSpPr>
        <p:spPr>
          <a:xfrm>
            <a:off x="600434" y="4481495"/>
            <a:ext cx="5293889" cy="1285993"/>
          </a:xfrm>
          <a:prstGeom prst="rect">
            <a:avLst/>
          </a:prstGeom>
        </p:spPr>
        <p:txBody>
          <a:bodyPr wrap="square">
            <a:spAutoFit/>
          </a:bodyPr>
          <a:lstStyle/>
          <a:p>
            <a:pPr>
              <a:lnSpc>
                <a:spcPct val="150000"/>
              </a:lnSpc>
            </a:pPr>
            <a:r>
              <a:rPr lang="en-PT" b="1" dirty="0">
                <a:solidFill>
                  <a:schemeClr val="bg1"/>
                </a:solidFill>
              </a:rPr>
              <a:t>Open source</a:t>
            </a:r>
            <a:r>
              <a:rPr lang="en-PT" dirty="0">
                <a:solidFill>
                  <a:schemeClr val="bg1"/>
                </a:solidFill>
              </a:rPr>
              <a:t> Identity and Access Management Service.</a:t>
            </a:r>
          </a:p>
          <a:p>
            <a:pPr>
              <a:lnSpc>
                <a:spcPct val="150000"/>
              </a:lnSpc>
            </a:pPr>
            <a:r>
              <a:rPr lang="en-GB" dirty="0">
                <a:solidFill>
                  <a:schemeClr val="bg1"/>
                </a:solidFill>
              </a:rPr>
              <a:t>Implements standard </a:t>
            </a:r>
            <a:r>
              <a:rPr lang="en-GB" b="1" dirty="0">
                <a:solidFill>
                  <a:schemeClr val="bg1"/>
                </a:solidFill>
              </a:rPr>
              <a:t>SSO</a:t>
            </a:r>
            <a:r>
              <a:rPr lang="en-GB" dirty="0">
                <a:solidFill>
                  <a:schemeClr val="bg1"/>
                </a:solidFill>
              </a:rPr>
              <a:t> directives</a:t>
            </a:r>
          </a:p>
        </p:txBody>
      </p:sp>
      <p:pic>
        <p:nvPicPr>
          <p:cNvPr id="22" name="Picture 21" descr="A picture containing text, clipart&#10;&#10;Description automatically generated">
            <a:extLst>
              <a:ext uri="{FF2B5EF4-FFF2-40B4-BE49-F238E27FC236}">
                <a16:creationId xmlns:a16="http://schemas.microsoft.com/office/drawing/2014/main" id="{2FD5AA19-70BB-8148-8016-502F3412AA8C}"/>
              </a:ext>
            </a:extLst>
          </p:cNvPr>
          <p:cNvPicPr>
            <a:picLocks noChangeAspect="1"/>
          </p:cNvPicPr>
          <p:nvPr/>
        </p:nvPicPr>
        <p:blipFill>
          <a:blip r:embed="rId3"/>
          <a:stretch>
            <a:fillRect/>
          </a:stretch>
        </p:blipFill>
        <p:spPr>
          <a:xfrm>
            <a:off x="600434" y="3249503"/>
            <a:ext cx="4435702" cy="998033"/>
          </a:xfrm>
          <a:prstGeom prst="rect">
            <a:avLst/>
          </a:prstGeom>
        </p:spPr>
      </p:pic>
      <p:pic>
        <p:nvPicPr>
          <p:cNvPr id="23" name="Picture 22">
            <a:extLst>
              <a:ext uri="{FF2B5EF4-FFF2-40B4-BE49-F238E27FC236}">
                <a16:creationId xmlns:a16="http://schemas.microsoft.com/office/drawing/2014/main" id="{EB47F241-8C69-5C45-909F-20B533C44363}"/>
              </a:ext>
            </a:extLst>
          </p:cNvPr>
          <p:cNvPicPr>
            <a:picLocks noChangeAspect="1"/>
          </p:cNvPicPr>
          <p:nvPr/>
        </p:nvPicPr>
        <p:blipFill>
          <a:blip r:embed="rId4"/>
          <a:stretch>
            <a:fillRect/>
          </a:stretch>
        </p:blipFill>
        <p:spPr>
          <a:xfrm>
            <a:off x="1957606" y="6145261"/>
            <a:ext cx="1773147" cy="519793"/>
          </a:xfrm>
          <a:prstGeom prst="rect">
            <a:avLst/>
          </a:prstGeom>
        </p:spPr>
      </p:pic>
      <p:pic>
        <p:nvPicPr>
          <p:cNvPr id="1026" name="Picture 2">
            <a:extLst>
              <a:ext uri="{FF2B5EF4-FFF2-40B4-BE49-F238E27FC236}">
                <a16:creationId xmlns:a16="http://schemas.microsoft.com/office/drawing/2014/main" id="{15444E80-46DD-9847-B2E7-38306F3C1A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3257" y="5079957"/>
            <a:ext cx="4059930" cy="12882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F88FE72-EDB3-5345-808A-A8E64FE443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3479" y="2923393"/>
            <a:ext cx="4339486" cy="2440961"/>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74FCA87A-F00C-1A4D-8EB8-F72B38FBEF40}"/>
              </a:ext>
            </a:extLst>
          </p:cNvPr>
          <p:cNvCxnSpPr>
            <a:cxnSpLocks/>
          </p:cNvCxnSpPr>
          <p:nvPr/>
        </p:nvCxnSpPr>
        <p:spPr>
          <a:xfrm flipH="1">
            <a:off x="600435" y="2995426"/>
            <a:ext cx="1085253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Slide Number Placeholder 5">
            <a:extLst>
              <a:ext uri="{FF2B5EF4-FFF2-40B4-BE49-F238E27FC236}">
                <a16:creationId xmlns:a16="http://schemas.microsoft.com/office/drawing/2014/main" id="{82E8ED01-D73D-084A-A2D3-601A82714D80}"/>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24</a:t>
            </a:fld>
            <a:endParaRPr lang="pt-PT" dirty="0"/>
          </a:p>
        </p:txBody>
      </p:sp>
    </p:spTree>
    <p:extLst>
      <p:ext uri="{BB962C8B-B14F-4D97-AF65-F5344CB8AC3E}">
        <p14:creationId xmlns:p14="http://schemas.microsoft.com/office/powerpoint/2010/main" val="3142518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Prototype Location </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Table 7">
            <a:extLst>
              <a:ext uri="{FF2B5EF4-FFF2-40B4-BE49-F238E27FC236}">
                <a16:creationId xmlns:a16="http://schemas.microsoft.com/office/drawing/2014/main" id="{E78D8C97-4C0D-DF43-9C83-9B01795EE67E}"/>
              </a:ext>
            </a:extLst>
          </p:cNvPr>
          <p:cNvGraphicFramePr>
            <a:graphicFrameLocks noGrp="1"/>
          </p:cNvGraphicFramePr>
          <p:nvPr>
            <p:extLst>
              <p:ext uri="{D42A27DB-BD31-4B8C-83A1-F6EECF244321}">
                <p14:modId xmlns:p14="http://schemas.microsoft.com/office/powerpoint/2010/main" val="3421642398"/>
              </p:ext>
            </p:extLst>
          </p:nvPr>
        </p:nvGraphicFramePr>
        <p:xfrm>
          <a:off x="321564" y="3207807"/>
          <a:ext cx="11548872" cy="2221442"/>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849624">
                  <a:extLst>
                    <a:ext uri="{9D8B030D-6E8A-4147-A177-3AD203B41FA5}">
                      <a16:colId xmlns:a16="http://schemas.microsoft.com/office/drawing/2014/main" val="604734248"/>
                    </a:ext>
                  </a:extLst>
                </a:gridCol>
                <a:gridCol w="5129975">
                  <a:extLst>
                    <a:ext uri="{9D8B030D-6E8A-4147-A177-3AD203B41FA5}">
                      <a16:colId xmlns:a16="http://schemas.microsoft.com/office/drawing/2014/main" val="2756604031"/>
                    </a:ext>
                  </a:extLst>
                </a:gridCol>
                <a:gridCol w="2569273">
                  <a:extLst>
                    <a:ext uri="{9D8B030D-6E8A-4147-A177-3AD203B41FA5}">
                      <a16:colId xmlns:a16="http://schemas.microsoft.com/office/drawing/2014/main" val="1315428803"/>
                    </a:ext>
                  </a:extLst>
                </a:gridCol>
              </a:tblGrid>
              <a:tr h="811310">
                <a:tc>
                  <a:txBody>
                    <a:bodyPr/>
                    <a:lstStyle/>
                    <a:p>
                      <a:pPr algn="ctr"/>
                      <a:r>
                        <a:rPr lang="en-PT" dirty="0"/>
                        <a:t>Repository </a:t>
                      </a:r>
                    </a:p>
                    <a:p>
                      <a:pPr algn="ctr"/>
                      <a:r>
                        <a:rPr lang="en-PT" dirty="0"/>
                        <a:t>https://github.com/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fgClr>
                      <a:bgClr>
                        <a:srgbClr val="1AA8DD"/>
                      </a:bgClr>
                    </a:pattFill>
                  </a:tcPr>
                </a:tc>
                <a:tc>
                  <a:txBody>
                    <a:bodyPr/>
                    <a:lstStyle/>
                    <a:p>
                      <a:pPr algn="ctr"/>
                      <a:r>
                        <a:rPr lang="en-PT" dirty="0"/>
                        <a:t>Docker Hub </a:t>
                      </a:r>
                      <a:r>
                        <a:rPr lang="en-GB" sz="1800" b="0" u="none" strike="noStrike" kern="1200" dirty="0" err="1">
                          <a:solidFill>
                            <a:schemeClr val="lt1"/>
                          </a:solidFill>
                          <a:effectLst/>
                        </a:rPr>
                        <a:t>hub.docker.com</a:t>
                      </a:r>
                      <a:r>
                        <a:rPr lang="en-GB" sz="1800" b="0" u="none" strike="noStrike" kern="1200" dirty="0">
                          <a:solidFill>
                            <a:schemeClr val="lt1"/>
                          </a:solidFill>
                          <a:effectLst/>
                        </a:rPr>
                        <a:t>/repository/docker</a:t>
                      </a:r>
                      <a:endParaRPr lang="en-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pattFill prst="wdDnDiag">
                      <a:fgClr>
                        <a:schemeClr val="accent1"/>
                      </a:fgClr>
                      <a:bgClr>
                        <a:srgbClr val="1AA8DD"/>
                      </a:bgClr>
                    </a:pattFill>
                  </a:tcPr>
                </a:tc>
                <a:tc>
                  <a:txBody>
                    <a:bodyPr/>
                    <a:lstStyle/>
                    <a:p>
                      <a:pPr algn="ctr"/>
                      <a:r>
                        <a:rPr lang="en-PT" dirty="0"/>
                        <a:t>Latest Version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fgClr>
                      <a:bgClr>
                        <a:srgbClr val="1AA8DD"/>
                      </a:bgClr>
                    </a:pattFill>
                  </a:tcPr>
                </a:tc>
                <a:extLst>
                  <a:ext uri="{0D108BD9-81ED-4DB2-BD59-A6C34878D82A}">
                    <a16:rowId xmlns:a16="http://schemas.microsoft.com/office/drawing/2014/main" val="1300100374"/>
                  </a:ext>
                </a:extLst>
              </a:tr>
              <a:tr h="470044">
                <a:tc>
                  <a:txBody>
                    <a:bodyPr/>
                    <a:lstStyle/>
                    <a:p>
                      <a:pPr algn="l"/>
                      <a:r>
                        <a:rPr lang="en-GB" dirty="0">
                          <a:solidFill>
                            <a:schemeClr val="bg1"/>
                          </a:solidFill>
                          <a:hlinkClick r:id="rId3">
                            <a:extLst>
                              <a:ext uri="{A12FA001-AC4F-418D-AE19-62706E023703}">
                                <ahyp:hlinkClr xmlns:ahyp="http://schemas.microsoft.com/office/drawing/2018/hyperlinkcolor" val="tx"/>
                              </a:ext>
                            </a:extLst>
                          </a:hlinkClick>
                        </a:rPr>
                        <a:t>aanciaes/secure-redis-container</a:t>
                      </a:r>
                      <a:endParaRPr lang="en-PT"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err="1"/>
                        <a:t>aanciaes</a:t>
                      </a:r>
                      <a:r>
                        <a:rPr lang="en-GB" dirty="0"/>
                        <a:t>/secure-</a:t>
                      </a:r>
                      <a:r>
                        <a:rPr lang="en-GB" dirty="0" err="1"/>
                        <a:t>redis</a:t>
                      </a:r>
                      <a:endParaRPr lang="en-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v</a:t>
                      </a:r>
                      <a:r>
                        <a:rPr lang="en-PT" dirty="0"/>
                        <a:t>1.1.5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0340566"/>
                  </a:ext>
                </a:extLst>
              </a:tr>
              <a:tr h="470044">
                <a:tc>
                  <a:txBody>
                    <a:bodyPr/>
                    <a:lstStyle/>
                    <a:p>
                      <a:pPr algn="l"/>
                      <a:r>
                        <a:rPr lang="en-GB" dirty="0">
                          <a:solidFill>
                            <a:schemeClr val="bg1"/>
                          </a:solidFill>
                          <a:hlinkClick r:id="rId4">
                            <a:extLst>
                              <a:ext uri="{A12FA001-AC4F-418D-AE19-62706E023703}">
                                <ahyp:hlinkClr xmlns:ahyp="http://schemas.microsoft.com/office/drawing/2018/hyperlinkcolor" val="tx"/>
                              </a:ext>
                            </a:extLst>
                          </a:hlinkClick>
                        </a:rPr>
                        <a:t>aanciaes/secure-redis-proxy</a:t>
                      </a:r>
                      <a:endParaRPr lang="en-GB"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t>a</a:t>
                      </a:r>
                      <a:r>
                        <a:rPr lang="en-PT" dirty="0"/>
                        <a:t>anciaes/secure-redis-proxy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PT" dirty="0"/>
                        <a:t>v1.3.1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4413176"/>
                  </a:ext>
                </a:extLst>
              </a:tr>
              <a:tr h="4700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hlinkClick r:id="rId5">
                            <a:extLst>
                              <a:ext uri="{A12FA001-AC4F-418D-AE19-62706E023703}">
                                <ahyp:hlinkClr xmlns:ahyp="http://schemas.microsoft.com/office/drawing/2018/hyperlinkcolor" val="tx"/>
                              </a:ext>
                            </a:extLst>
                          </a:hlinkClick>
                        </a:rPr>
                        <a:t>aanciaes/secure-redis-client</a:t>
                      </a:r>
                      <a:endParaRPr lang="en-GB"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PT"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v</a:t>
                      </a:r>
                      <a:r>
                        <a:rPr lang="en-PT"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8224021"/>
                  </a:ext>
                </a:extLst>
              </a:tr>
            </a:tbl>
          </a:graphicData>
        </a:graphic>
      </p:graphicFrame>
      <p:sp>
        <p:nvSpPr>
          <p:cNvPr id="9" name="Slide Number Placeholder 5">
            <a:extLst>
              <a:ext uri="{FF2B5EF4-FFF2-40B4-BE49-F238E27FC236}">
                <a16:creationId xmlns:a16="http://schemas.microsoft.com/office/drawing/2014/main" id="{0109F102-656B-5943-8278-FC673D470B9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25</a:t>
            </a:fld>
            <a:endParaRPr lang="pt-PT" dirty="0"/>
          </a:p>
        </p:txBody>
      </p:sp>
    </p:spTree>
    <p:extLst>
      <p:ext uri="{BB962C8B-B14F-4D97-AF65-F5344CB8AC3E}">
        <p14:creationId xmlns:p14="http://schemas.microsoft.com/office/powerpoint/2010/main" val="2712194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 Implementation</a:t>
            </a:r>
          </a:p>
          <a:p>
            <a:pPr marL="342900" indent="-342900" algn="just">
              <a:lnSpc>
                <a:spcPct val="150000"/>
              </a:lnSpc>
              <a:buFont typeface="+mj-lt"/>
              <a:buAutoNum type="arabicPeriod"/>
            </a:pPr>
            <a:r>
              <a:rPr lang="en-PT" sz="2000" b="1" dirty="0">
                <a:solidFill>
                  <a:schemeClr val="bg1"/>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8" name="Slide Number Placeholder 5">
            <a:extLst>
              <a:ext uri="{FF2B5EF4-FFF2-40B4-BE49-F238E27FC236}">
                <a16:creationId xmlns:a16="http://schemas.microsoft.com/office/drawing/2014/main" id="{5E1D72CA-F72D-7943-AA70-3BF247F1FDA8}"/>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26</a:t>
            </a:fld>
            <a:endParaRPr lang="pt-PT" dirty="0"/>
          </a:p>
        </p:txBody>
      </p:sp>
    </p:spTree>
    <p:extLst>
      <p:ext uri="{BB962C8B-B14F-4D97-AF65-F5344CB8AC3E}">
        <p14:creationId xmlns:p14="http://schemas.microsoft.com/office/powerpoint/2010/main" val="646272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Tests &amp; Environment</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9F11F726-0E33-5D47-A203-ADFD3224F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916" y="3657397"/>
            <a:ext cx="3684022" cy="771342"/>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AA1BCFE2-12DE-A243-983B-0222FD8C6BA3}"/>
              </a:ext>
            </a:extLst>
          </p:cNvPr>
          <p:cNvSpPr/>
          <p:nvPr/>
        </p:nvSpPr>
        <p:spPr>
          <a:xfrm>
            <a:off x="6701051" y="3588662"/>
            <a:ext cx="5369754" cy="264559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9" name="Slide Number Placeholder 5">
            <a:extLst>
              <a:ext uri="{FF2B5EF4-FFF2-40B4-BE49-F238E27FC236}">
                <a16:creationId xmlns:a16="http://schemas.microsoft.com/office/drawing/2014/main" id="{691EFDD9-1CB0-B049-B1EF-6BE2623EC73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27</a:t>
            </a:fld>
            <a:endParaRPr lang="pt-PT" dirty="0"/>
          </a:p>
        </p:txBody>
      </p:sp>
      <p:sp>
        <p:nvSpPr>
          <p:cNvPr id="11" name="TextBox 10">
            <a:extLst>
              <a:ext uri="{FF2B5EF4-FFF2-40B4-BE49-F238E27FC236}">
                <a16:creationId xmlns:a16="http://schemas.microsoft.com/office/drawing/2014/main" id="{005F547A-4F63-7F49-B825-45CD70E6BC46}"/>
              </a:ext>
            </a:extLst>
          </p:cNvPr>
          <p:cNvSpPr txBox="1"/>
          <p:nvPr/>
        </p:nvSpPr>
        <p:spPr>
          <a:xfrm>
            <a:off x="676591" y="2302541"/>
            <a:ext cx="5202065" cy="1286121"/>
          </a:xfrm>
          <a:prstGeom prst="rect">
            <a:avLst/>
          </a:prstGeom>
          <a:noFill/>
        </p:spPr>
        <p:txBody>
          <a:bodyPr wrap="none" rtlCol="0">
            <a:spAutoFit/>
          </a:bodyPr>
          <a:lstStyle/>
          <a:p>
            <a:pPr>
              <a:lnSpc>
                <a:spcPct val="150000"/>
              </a:lnSpc>
            </a:pPr>
            <a:r>
              <a:rPr lang="en-PT" b="1" dirty="0">
                <a:solidFill>
                  <a:schemeClr val="bg1"/>
                </a:solidFill>
              </a:rPr>
              <a:t>Proxy &amp; Redis in Cloud</a:t>
            </a:r>
            <a:r>
              <a:rPr lang="en-PT" dirty="0">
                <a:solidFill>
                  <a:schemeClr val="bg1"/>
                </a:solidFill>
              </a:rPr>
              <a:t>:</a:t>
            </a:r>
          </a:p>
          <a:p>
            <a:pPr marL="800100" lvl="1" indent="-342900">
              <a:lnSpc>
                <a:spcPct val="150000"/>
              </a:lnSpc>
              <a:buFont typeface="+mj-lt"/>
              <a:buAutoNum type="arabicPeriod"/>
            </a:pPr>
            <a:r>
              <a:rPr lang="en-PT" dirty="0">
                <a:solidFill>
                  <a:schemeClr val="bg1"/>
                </a:solidFill>
              </a:rPr>
              <a:t>Standalone (single Redis Instance)</a:t>
            </a:r>
          </a:p>
          <a:p>
            <a:pPr marL="800100" lvl="1" indent="-342900">
              <a:lnSpc>
                <a:spcPct val="150000"/>
              </a:lnSpc>
              <a:buFont typeface="+mj-lt"/>
              <a:buAutoNum type="arabicPeriod"/>
            </a:pPr>
            <a:r>
              <a:rPr lang="en-PT" dirty="0">
                <a:solidFill>
                  <a:schemeClr val="bg1"/>
                </a:solidFill>
              </a:rPr>
              <a:t>Cluster (6 nodes: 3 masters &amp; 3 slaves)</a:t>
            </a:r>
          </a:p>
        </p:txBody>
      </p:sp>
      <p:sp>
        <p:nvSpPr>
          <p:cNvPr id="12" name="TextBox 11">
            <a:extLst>
              <a:ext uri="{FF2B5EF4-FFF2-40B4-BE49-F238E27FC236}">
                <a16:creationId xmlns:a16="http://schemas.microsoft.com/office/drawing/2014/main" id="{45963735-57DD-D94D-868B-6A29270F7659}"/>
              </a:ext>
            </a:extLst>
          </p:cNvPr>
          <p:cNvSpPr txBox="1"/>
          <p:nvPr/>
        </p:nvSpPr>
        <p:spPr>
          <a:xfrm>
            <a:off x="676591" y="3629879"/>
            <a:ext cx="5202066" cy="1701620"/>
          </a:xfrm>
          <a:prstGeom prst="rect">
            <a:avLst/>
          </a:prstGeom>
          <a:noFill/>
        </p:spPr>
        <p:txBody>
          <a:bodyPr wrap="square" rtlCol="0">
            <a:spAutoFit/>
          </a:bodyPr>
          <a:lstStyle/>
          <a:p>
            <a:pPr>
              <a:lnSpc>
                <a:spcPct val="150000"/>
              </a:lnSpc>
            </a:pPr>
            <a:r>
              <a:rPr lang="en-PT" b="1" dirty="0">
                <a:solidFill>
                  <a:schemeClr val="bg1"/>
                </a:solidFill>
              </a:rPr>
              <a:t>Homomorphic Encryption</a:t>
            </a:r>
            <a:r>
              <a:rPr lang="en-PT" dirty="0">
                <a:solidFill>
                  <a:schemeClr val="bg1"/>
                </a:solidFill>
              </a:rPr>
              <a:t>:</a:t>
            </a:r>
          </a:p>
          <a:p>
            <a:pPr marL="800100" lvl="1" indent="-342900">
              <a:lnSpc>
                <a:spcPct val="150000"/>
              </a:lnSpc>
              <a:buFont typeface="+mj-lt"/>
              <a:buAutoNum type="arabicPeriod"/>
            </a:pPr>
            <a:r>
              <a:rPr lang="en-PT" dirty="0">
                <a:solidFill>
                  <a:schemeClr val="bg1"/>
                </a:solidFill>
              </a:rPr>
              <a:t>Sum (Paiilier Key)</a:t>
            </a:r>
          </a:p>
          <a:p>
            <a:pPr marL="800100" lvl="1" indent="-342900">
              <a:lnSpc>
                <a:spcPct val="150000"/>
              </a:lnSpc>
              <a:buFont typeface="+mj-lt"/>
              <a:buAutoNum type="arabicPeriod"/>
            </a:pPr>
            <a:r>
              <a:rPr lang="en-PT" dirty="0">
                <a:solidFill>
                  <a:schemeClr val="bg1"/>
                </a:solidFill>
              </a:rPr>
              <a:t>Search (Symmetric Serachable Encryption (AES))</a:t>
            </a:r>
          </a:p>
        </p:txBody>
      </p:sp>
      <p:sp>
        <p:nvSpPr>
          <p:cNvPr id="6" name="TextBox 5">
            <a:extLst>
              <a:ext uri="{FF2B5EF4-FFF2-40B4-BE49-F238E27FC236}">
                <a16:creationId xmlns:a16="http://schemas.microsoft.com/office/drawing/2014/main" id="{9F5AAC00-A754-7E41-B2C6-AFF44C71F5EA}"/>
              </a:ext>
            </a:extLst>
          </p:cNvPr>
          <p:cNvSpPr txBox="1"/>
          <p:nvPr/>
        </p:nvSpPr>
        <p:spPr>
          <a:xfrm>
            <a:off x="676591" y="5610164"/>
            <a:ext cx="5809827" cy="870495"/>
          </a:xfrm>
          <a:prstGeom prst="rect">
            <a:avLst/>
          </a:prstGeom>
          <a:noFill/>
        </p:spPr>
        <p:txBody>
          <a:bodyPr wrap="square" rtlCol="0">
            <a:spAutoFit/>
          </a:bodyPr>
          <a:lstStyle/>
          <a:p>
            <a:pPr>
              <a:lnSpc>
                <a:spcPct val="150000"/>
              </a:lnSpc>
            </a:pPr>
            <a:r>
              <a:rPr lang="en-PT" dirty="0">
                <a:solidFill>
                  <a:schemeClr val="bg1"/>
                </a:solidFill>
              </a:rPr>
              <a:t>Set and Gets during 10 minutes. &lt;20byte, 100byte&gt;</a:t>
            </a:r>
          </a:p>
          <a:p>
            <a:pPr>
              <a:lnSpc>
                <a:spcPct val="150000"/>
              </a:lnSpc>
            </a:pPr>
            <a:r>
              <a:rPr lang="en-PT" dirty="0">
                <a:solidFill>
                  <a:schemeClr val="bg1"/>
                </a:solidFill>
              </a:rPr>
              <a:t>Comparing </a:t>
            </a:r>
            <a:r>
              <a:rPr lang="en-PT" b="1" dirty="0">
                <a:solidFill>
                  <a:schemeClr val="bg1"/>
                </a:solidFill>
              </a:rPr>
              <a:t>Vanila </a:t>
            </a:r>
            <a:r>
              <a:rPr lang="en-PT" dirty="0">
                <a:solidFill>
                  <a:schemeClr val="bg1"/>
                </a:solidFill>
              </a:rPr>
              <a:t>vs </a:t>
            </a:r>
            <a:r>
              <a:rPr lang="en-PT" b="1" dirty="0">
                <a:solidFill>
                  <a:schemeClr val="bg1"/>
                </a:solidFill>
              </a:rPr>
              <a:t>Privacy Enhanced </a:t>
            </a:r>
            <a:r>
              <a:rPr lang="en-PT" dirty="0">
                <a:solidFill>
                  <a:schemeClr val="bg1"/>
                </a:solidFill>
              </a:rPr>
              <a:t>Solution</a:t>
            </a:r>
          </a:p>
        </p:txBody>
      </p:sp>
      <p:sp>
        <p:nvSpPr>
          <p:cNvPr id="7" name="TextBox 6">
            <a:extLst>
              <a:ext uri="{FF2B5EF4-FFF2-40B4-BE49-F238E27FC236}">
                <a16:creationId xmlns:a16="http://schemas.microsoft.com/office/drawing/2014/main" id="{A266F599-5D81-8345-92CC-8F8ED6C925D5}"/>
              </a:ext>
            </a:extLst>
          </p:cNvPr>
          <p:cNvSpPr txBox="1"/>
          <p:nvPr/>
        </p:nvSpPr>
        <p:spPr>
          <a:xfrm>
            <a:off x="6915683" y="4546669"/>
            <a:ext cx="4940489" cy="1569660"/>
          </a:xfrm>
          <a:prstGeom prst="rect">
            <a:avLst/>
          </a:prstGeom>
          <a:noFill/>
        </p:spPr>
        <p:txBody>
          <a:bodyPr wrap="square" rtlCol="0">
            <a:spAutoFit/>
          </a:bodyPr>
          <a:lstStyle/>
          <a:p>
            <a:r>
              <a:rPr lang="en-GB" sz="1600" b="1" dirty="0">
                <a:solidFill>
                  <a:schemeClr val="bg1"/>
                </a:solidFill>
              </a:rPr>
              <a:t>Dedicated Server Node </a:t>
            </a:r>
          </a:p>
          <a:p>
            <a:r>
              <a:rPr lang="en-GB" sz="1600" b="1" dirty="0">
                <a:solidFill>
                  <a:schemeClr val="bg1"/>
                </a:solidFill>
              </a:rPr>
              <a:t>Processor</a:t>
            </a:r>
            <a:r>
              <a:rPr lang="en-GB" sz="1600" dirty="0">
                <a:solidFill>
                  <a:schemeClr val="bg1"/>
                </a:solidFill>
              </a:rPr>
              <a:t>: Intel 2x Xeon Silver - 2.2GHz/3.2Ghz </a:t>
            </a:r>
          </a:p>
          <a:p>
            <a:r>
              <a:rPr lang="en-GB" sz="1600" b="1" dirty="0">
                <a:solidFill>
                  <a:schemeClr val="bg1"/>
                </a:solidFill>
              </a:rPr>
              <a:t>Memory</a:t>
            </a:r>
            <a:r>
              <a:rPr lang="en-GB" sz="1600" dirty="0">
                <a:solidFill>
                  <a:schemeClr val="bg1"/>
                </a:solidFill>
              </a:rPr>
              <a:t>: 128 GB </a:t>
            </a:r>
          </a:p>
          <a:p>
            <a:r>
              <a:rPr lang="en-GB" sz="1600" b="1" dirty="0">
                <a:solidFill>
                  <a:schemeClr val="bg1"/>
                </a:solidFill>
              </a:rPr>
              <a:t>Hard Drive</a:t>
            </a:r>
            <a:r>
              <a:rPr lang="en-GB" sz="1600" dirty="0">
                <a:solidFill>
                  <a:schemeClr val="bg1"/>
                </a:solidFill>
              </a:rPr>
              <a:t>: 4TB SATA HDD</a:t>
            </a:r>
          </a:p>
          <a:p>
            <a:r>
              <a:rPr lang="en-GB" sz="1600" b="1" dirty="0">
                <a:solidFill>
                  <a:schemeClr val="bg1"/>
                </a:solidFill>
              </a:rPr>
              <a:t>Public Network</a:t>
            </a:r>
            <a:r>
              <a:rPr lang="en-GB" sz="1600" dirty="0">
                <a:solidFill>
                  <a:schemeClr val="bg1"/>
                </a:solidFill>
              </a:rPr>
              <a:t>: Beginning at 1 Gbps </a:t>
            </a:r>
          </a:p>
          <a:p>
            <a:r>
              <a:rPr lang="en-GB" sz="1600" b="1" dirty="0">
                <a:solidFill>
                  <a:schemeClr val="bg1"/>
                </a:solidFill>
              </a:rPr>
              <a:t>Private Network</a:t>
            </a:r>
            <a:r>
              <a:rPr lang="en-GB" sz="1600" dirty="0">
                <a:solidFill>
                  <a:schemeClr val="bg1"/>
                </a:solidFill>
              </a:rPr>
              <a:t>: Beginning at 2 Gbps </a:t>
            </a:r>
          </a:p>
        </p:txBody>
      </p:sp>
      <p:sp>
        <p:nvSpPr>
          <p:cNvPr id="15" name="Rounded Rectangle 14">
            <a:extLst>
              <a:ext uri="{FF2B5EF4-FFF2-40B4-BE49-F238E27FC236}">
                <a16:creationId xmlns:a16="http://schemas.microsoft.com/office/drawing/2014/main" id="{CAFEC07D-A422-1040-9A4F-10B1D19EA37A}"/>
              </a:ext>
            </a:extLst>
          </p:cNvPr>
          <p:cNvSpPr/>
          <p:nvPr/>
        </p:nvSpPr>
        <p:spPr>
          <a:xfrm>
            <a:off x="7704161" y="2092781"/>
            <a:ext cx="3363532" cy="1117813"/>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16" name="TextBox 15">
            <a:extLst>
              <a:ext uri="{FF2B5EF4-FFF2-40B4-BE49-F238E27FC236}">
                <a16:creationId xmlns:a16="http://schemas.microsoft.com/office/drawing/2014/main" id="{078716D9-4A5E-D849-9CF6-F1AE84C6436D}"/>
              </a:ext>
            </a:extLst>
          </p:cNvPr>
          <p:cNvSpPr txBox="1"/>
          <p:nvPr/>
        </p:nvSpPr>
        <p:spPr>
          <a:xfrm>
            <a:off x="8041648" y="2118298"/>
            <a:ext cx="2688557" cy="369332"/>
          </a:xfrm>
          <a:prstGeom prst="rect">
            <a:avLst/>
          </a:prstGeom>
          <a:noFill/>
        </p:spPr>
        <p:txBody>
          <a:bodyPr wrap="none" rtlCol="0">
            <a:spAutoFit/>
          </a:bodyPr>
          <a:lstStyle/>
          <a:p>
            <a:r>
              <a:rPr lang="en-PT" dirty="0">
                <a:solidFill>
                  <a:schemeClr val="bg1"/>
                </a:solidFill>
              </a:rPr>
              <a:t>Commodity Hardware</a:t>
            </a:r>
          </a:p>
        </p:txBody>
      </p:sp>
      <p:pic>
        <p:nvPicPr>
          <p:cNvPr id="1026" name="Picture 2">
            <a:extLst>
              <a:ext uri="{FF2B5EF4-FFF2-40B4-BE49-F238E27FC236}">
                <a16:creationId xmlns:a16="http://schemas.microsoft.com/office/drawing/2014/main" id="{46DB9808-A705-CC47-A0D6-202D626FC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2739" y="2529471"/>
            <a:ext cx="446373" cy="548133"/>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5D41A890-2E41-0340-B2B1-2640AEBD88C8}"/>
              </a:ext>
            </a:extLst>
          </p:cNvPr>
          <p:cNvCxnSpPr>
            <a:cxnSpLocks/>
            <a:stCxn id="15" idx="2"/>
            <a:endCxn id="14" idx="0"/>
          </p:cNvCxnSpPr>
          <p:nvPr/>
        </p:nvCxnSpPr>
        <p:spPr>
          <a:xfrm>
            <a:off x="9385927" y="3210594"/>
            <a:ext cx="1" cy="3780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888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Tests &amp; Environment</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691EFDD9-1CB0-B049-B1EF-6BE2623EC73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28</a:t>
            </a:fld>
            <a:endParaRPr lang="pt-PT" dirty="0"/>
          </a:p>
        </p:txBody>
      </p:sp>
      <p:sp>
        <p:nvSpPr>
          <p:cNvPr id="11" name="TextBox 10">
            <a:extLst>
              <a:ext uri="{FF2B5EF4-FFF2-40B4-BE49-F238E27FC236}">
                <a16:creationId xmlns:a16="http://schemas.microsoft.com/office/drawing/2014/main" id="{005F547A-4F63-7F49-B825-45CD70E6BC46}"/>
              </a:ext>
            </a:extLst>
          </p:cNvPr>
          <p:cNvSpPr txBox="1"/>
          <p:nvPr/>
        </p:nvSpPr>
        <p:spPr>
          <a:xfrm>
            <a:off x="676591" y="2302541"/>
            <a:ext cx="5202065" cy="1286121"/>
          </a:xfrm>
          <a:prstGeom prst="rect">
            <a:avLst/>
          </a:prstGeom>
          <a:noFill/>
        </p:spPr>
        <p:txBody>
          <a:bodyPr wrap="none" rtlCol="0">
            <a:spAutoFit/>
          </a:bodyPr>
          <a:lstStyle/>
          <a:p>
            <a:pPr>
              <a:lnSpc>
                <a:spcPct val="150000"/>
              </a:lnSpc>
            </a:pPr>
            <a:r>
              <a:rPr lang="en-PT" b="1" dirty="0">
                <a:solidFill>
                  <a:schemeClr val="bg1"/>
                </a:solidFill>
              </a:rPr>
              <a:t>Proxy &amp; Redis in Cloud</a:t>
            </a:r>
            <a:r>
              <a:rPr lang="en-PT" dirty="0">
                <a:solidFill>
                  <a:schemeClr val="bg1"/>
                </a:solidFill>
              </a:rPr>
              <a:t>:</a:t>
            </a:r>
          </a:p>
          <a:p>
            <a:pPr marL="800100" lvl="1" indent="-342900">
              <a:lnSpc>
                <a:spcPct val="150000"/>
              </a:lnSpc>
              <a:buFont typeface="+mj-lt"/>
              <a:buAutoNum type="arabicPeriod"/>
            </a:pPr>
            <a:r>
              <a:rPr lang="en-PT" dirty="0">
                <a:solidFill>
                  <a:schemeClr val="bg1"/>
                </a:solidFill>
              </a:rPr>
              <a:t>Standalone (single Redis Instance)</a:t>
            </a:r>
          </a:p>
          <a:p>
            <a:pPr marL="800100" lvl="1" indent="-342900">
              <a:lnSpc>
                <a:spcPct val="150000"/>
              </a:lnSpc>
              <a:buFont typeface="+mj-lt"/>
              <a:buAutoNum type="arabicPeriod"/>
            </a:pPr>
            <a:r>
              <a:rPr lang="en-PT" dirty="0">
                <a:solidFill>
                  <a:schemeClr val="bg1"/>
                </a:solidFill>
              </a:rPr>
              <a:t>Cluster (6 nodes: 3 masters &amp; 3 slaves)</a:t>
            </a:r>
          </a:p>
        </p:txBody>
      </p:sp>
      <p:sp>
        <p:nvSpPr>
          <p:cNvPr id="12" name="TextBox 11">
            <a:extLst>
              <a:ext uri="{FF2B5EF4-FFF2-40B4-BE49-F238E27FC236}">
                <a16:creationId xmlns:a16="http://schemas.microsoft.com/office/drawing/2014/main" id="{45963735-57DD-D94D-868B-6A29270F7659}"/>
              </a:ext>
            </a:extLst>
          </p:cNvPr>
          <p:cNvSpPr txBox="1"/>
          <p:nvPr/>
        </p:nvSpPr>
        <p:spPr>
          <a:xfrm>
            <a:off x="676591" y="3629879"/>
            <a:ext cx="5202066" cy="1701620"/>
          </a:xfrm>
          <a:prstGeom prst="rect">
            <a:avLst/>
          </a:prstGeom>
          <a:noFill/>
        </p:spPr>
        <p:txBody>
          <a:bodyPr wrap="square" rtlCol="0">
            <a:spAutoFit/>
          </a:bodyPr>
          <a:lstStyle/>
          <a:p>
            <a:pPr>
              <a:lnSpc>
                <a:spcPct val="150000"/>
              </a:lnSpc>
            </a:pPr>
            <a:r>
              <a:rPr lang="en-PT" b="1" dirty="0">
                <a:solidFill>
                  <a:schemeClr val="bg1"/>
                </a:solidFill>
              </a:rPr>
              <a:t>Homomorphic Encryption</a:t>
            </a:r>
            <a:r>
              <a:rPr lang="en-PT" dirty="0">
                <a:solidFill>
                  <a:schemeClr val="bg1"/>
                </a:solidFill>
              </a:rPr>
              <a:t>:</a:t>
            </a:r>
          </a:p>
          <a:p>
            <a:pPr marL="800100" lvl="1" indent="-342900">
              <a:lnSpc>
                <a:spcPct val="150000"/>
              </a:lnSpc>
              <a:buFont typeface="+mj-lt"/>
              <a:buAutoNum type="arabicPeriod"/>
            </a:pPr>
            <a:r>
              <a:rPr lang="en-PT" dirty="0">
                <a:solidFill>
                  <a:schemeClr val="bg1"/>
                </a:solidFill>
              </a:rPr>
              <a:t>Sum (Paiilier Key)</a:t>
            </a:r>
          </a:p>
          <a:p>
            <a:pPr marL="800100" lvl="1" indent="-342900">
              <a:lnSpc>
                <a:spcPct val="150000"/>
              </a:lnSpc>
              <a:buFont typeface="+mj-lt"/>
              <a:buAutoNum type="arabicPeriod"/>
            </a:pPr>
            <a:r>
              <a:rPr lang="en-PT" dirty="0">
                <a:solidFill>
                  <a:schemeClr val="bg1"/>
                </a:solidFill>
              </a:rPr>
              <a:t>Search (Symmetric Serachable Encryption (AES))</a:t>
            </a:r>
          </a:p>
        </p:txBody>
      </p:sp>
      <p:graphicFrame>
        <p:nvGraphicFramePr>
          <p:cNvPr id="21" name="Diagram 20">
            <a:extLst>
              <a:ext uri="{FF2B5EF4-FFF2-40B4-BE49-F238E27FC236}">
                <a16:creationId xmlns:a16="http://schemas.microsoft.com/office/drawing/2014/main" id="{81FE46E7-8A1C-FE4D-9575-2612A612C843}"/>
              </a:ext>
            </a:extLst>
          </p:cNvPr>
          <p:cNvGraphicFramePr/>
          <p:nvPr>
            <p:extLst>
              <p:ext uri="{D42A27DB-BD31-4B8C-83A1-F6EECF244321}">
                <p14:modId xmlns:p14="http://schemas.microsoft.com/office/powerpoint/2010/main" val="724841294"/>
              </p:ext>
            </p:extLst>
          </p:nvPr>
        </p:nvGraphicFramePr>
        <p:xfrm>
          <a:off x="6567215" y="2443655"/>
          <a:ext cx="4941613" cy="3710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37906DB6-A754-F544-ABDD-3750F33FC98F}"/>
              </a:ext>
            </a:extLst>
          </p:cNvPr>
          <p:cNvSpPr txBox="1"/>
          <p:nvPr/>
        </p:nvSpPr>
        <p:spPr>
          <a:xfrm>
            <a:off x="676591" y="5610164"/>
            <a:ext cx="5809827" cy="870495"/>
          </a:xfrm>
          <a:prstGeom prst="rect">
            <a:avLst/>
          </a:prstGeom>
          <a:noFill/>
        </p:spPr>
        <p:txBody>
          <a:bodyPr wrap="square" rtlCol="0">
            <a:spAutoFit/>
          </a:bodyPr>
          <a:lstStyle/>
          <a:p>
            <a:pPr>
              <a:lnSpc>
                <a:spcPct val="150000"/>
              </a:lnSpc>
            </a:pPr>
            <a:r>
              <a:rPr lang="en-PT" dirty="0">
                <a:solidFill>
                  <a:schemeClr val="bg1"/>
                </a:solidFill>
              </a:rPr>
              <a:t>Set and Gets during 10 minutes. &lt;20byte, 100byte&gt;</a:t>
            </a:r>
          </a:p>
          <a:p>
            <a:pPr>
              <a:lnSpc>
                <a:spcPct val="150000"/>
              </a:lnSpc>
            </a:pPr>
            <a:r>
              <a:rPr lang="en-PT" dirty="0">
                <a:solidFill>
                  <a:schemeClr val="bg1"/>
                </a:solidFill>
              </a:rPr>
              <a:t>Comparing </a:t>
            </a:r>
            <a:r>
              <a:rPr lang="en-PT" b="1" dirty="0">
                <a:solidFill>
                  <a:schemeClr val="bg1"/>
                </a:solidFill>
              </a:rPr>
              <a:t>Vanila </a:t>
            </a:r>
            <a:r>
              <a:rPr lang="en-PT" dirty="0">
                <a:solidFill>
                  <a:schemeClr val="bg1"/>
                </a:solidFill>
              </a:rPr>
              <a:t>vs </a:t>
            </a:r>
            <a:r>
              <a:rPr lang="en-PT" b="1" dirty="0">
                <a:solidFill>
                  <a:schemeClr val="bg1"/>
                </a:solidFill>
              </a:rPr>
              <a:t>Privacy Enhanced </a:t>
            </a:r>
            <a:r>
              <a:rPr lang="en-PT" dirty="0">
                <a:solidFill>
                  <a:schemeClr val="bg1"/>
                </a:solidFill>
              </a:rPr>
              <a:t>Solution</a:t>
            </a:r>
          </a:p>
        </p:txBody>
      </p:sp>
    </p:spTree>
    <p:extLst>
      <p:ext uri="{BB962C8B-B14F-4D97-AF65-F5344CB8AC3E}">
        <p14:creationId xmlns:p14="http://schemas.microsoft.com/office/powerpoint/2010/main" val="2584582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Standalone Redis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3490D66E-67A9-9043-84D3-69346D0936C6}"/>
              </a:ext>
            </a:extLst>
          </p:cNvPr>
          <p:cNvGraphicFramePr/>
          <p:nvPr>
            <p:extLst>
              <p:ext uri="{D42A27DB-BD31-4B8C-83A1-F6EECF244321}">
                <p14:modId xmlns:p14="http://schemas.microsoft.com/office/powerpoint/2010/main" val="2779870"/>
              </p:ext>
            </p:extLst>
          </p:nvPr>
        </p:nvGraphicFramePr>
        <p:xfrm>
          <a:off x="189200" y="2163600"/>
          <a:ext cx="6011569" cy="38657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able 6">
            <a:extLst>
              <a:ext uri="{FF2B5EF4-FFF2-40B4-BE49-F238E27FC236}">
                <a16:creationId xmlns:a16="http://schemas.microsoft.com/office/drawing/2014/main" id="{7E972923-3C96-4742-9B74-5EC409107F53}"/>
              </a:ext>
            </a:extLst>
          </p:cNvPr>
          <p:cNvGraphicFramePr>
            <a:graphicFrameLocks noGrp="1"/>
          </p:cNvGraphicFramePr>
          <p:nvPr>
            <p:extLst>
              <p:ext uri="{D42A27DB-BD31-4B8C-83A1-F6EECF244321}">
                <p14:modId xmlns:p14="http://schemas.microsoft.com/office/powerpoint/2010/main" val="2828129500"/>
              </p:ext>
            </p:extLst>
          </p:nvPr>
        </p:nvGraphicFramePr>
        <p:xfrm>
          <a:off x="6557963" y="2900363"/>
          <a:ext cx="5472846" cy="2450982"/>
        </p:xfrm>
        <a:graphic>
          <a:graphicData uri="http://schemas.openxmlformats.org/drawingml/2006/table">
            <a:tbl>
              <a:tblPr firstRow="1" bandRow="1">
                <a:tableStyleId>{5C22544A-7EE6-4342-B048-85BDC9FD1C3A}</a:tableStyleId>
              </a:tblPr>
              <a:tblGrid>
                <a:gridCol w="2522679">
                  <a:extLst>
                    <a:ext uri="{9D8B030D-6E8A-4147-A177-3AD203B41FA5}">
                      <a16:colId xmlns:a16="http://schemas.microsoft.com/office/drawing/2014/main" val="1505248282"/>
                    </a:ext>
                  </a:extLst>
                </a:gridCol>
                <a:gridCol w="1052405">
                  <a:extLst>
                    <a:ext uri="{9D8B030D-6E8A-4147-A177-3AD203B41FA5}">
                      <a16:colId xmlns:a16="http://schemas.microsoft.com/office/drawing/2014/main" val="314865775"/>
                    </a:ext>
                  </a:extLst>
                </a:gridCol>
                <a:gridCol w="1005975">
                  <a:extLst>
                    <a:ext uri="{9D8B030D-6E8A-4147-A177-3AD203B41FA5}">
                      <a16:colId xmlns:a16="http://schemas.microsoft.com/office/drawing/2014/main" val="514818751"/>
                    </a:ext>
                  </a:extLst>
                </a:gridCol>
                <a:gridCol w="891787">
                  <a:extLst>
                    <a:ext uri="{9D8B030D-6E8A-4147-A177-3AD203B41FA5}">
                      <a16:colId xmlns:a16="http://schemas.microsoft.com/office/drawing/2014/main" val="2592928591"/>
                    </a:ext>
                  </a:extLst>
                </a:gridCol>
              </a:tblGrid>
              <a:tr h="686275">
                <a:tc>
                  <a:txBody>
                    <a:bodyPr/>
                    <a:lstStyle/>
                    <a:p>
                      <a:pPr algn="l"/>
                      <a:r>
                        <a:rPr lang="en-PT" dirty="0"/>
                        <a:t>Configuration</a:t>
                      </a:r>
                    </a:p>
                  </a:txBody>
                  <a:tcPr/>
                </a:tc>
                <a:tc>
                  <a:txBody>
                    <a:bodyPr/>
                    <a:lstStyle/>
                    <a:p>
                      <a:pPr algn="ctr"/>
                      <a:r>
                        <a:rPr lang="en-PT" dirty="0"/>
                        <a:t># Ops</a:t>
                      </a:r>
                    </a:p>
                  </a:txBody>
                  <a:tcPr/>
                </a:tc>
                <a:tc>
                  <a:txBody>
                    <a:bodyPr/>
                    <a:lstStyle/>
                    <a:p>
                      <a:pPr algn="ctr"/>
                      <a:r>
                        <a:rPr lang="en-PT" dirty="0"/>
                        <a:t>RTT</a:t>
                      </a:r>
                    </a:p>
                  </a:txBody>
                  <a:tcPr/>
                </a:tc>
                <a:tc>
                  <a:txBody>
                    <a:bodyPr/>
                    <a:lstStyle/>
                    <a:p>
                      <a:pPr algn="ctr"/>
                      <a:r>
                        <a:rPr lang="en-PT" dirty="0"/>
                        <a:t>A</a:t>
                      </a:r>
                      <a:r>
                        <a:rPr lang="en-GB" dirty="0"/>
                        <a:t>v</a:t>
                      </a:r>
                      <a:r>
                        <a:rPr lang="en-PT" dirty="0"/>
                        <a:t>g Loss</a:t>
                      </a:r>
                    </a:p>
                  </a:txBody>
                  <a:tcPr/>
                </a:tc>
                <a:extLst>
                  <a:ext uri="{0D108BD9-81ED-4DB2-BD59-A6C34878D82A}">
                    <a16:rowId xmlns:a16="http://schemas.microsoft.com/office/drawing/2014/main" val="659762212"/>
                  </a:ext>
                </a:extLst>
              </a:tr>
              <a:tr h="392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&amp; Redis</a:t>
                      </a:r>
                      <a:endParaRPr lang="en-GB" dirty="0">
                        <a:effectLst/>
                      </a:endParaRPr>
                    </a:p>
                  </a:txBody>
                  <a:tcPr/>
                </a:tc>
                <a:tc>
                  <a:txBody>
                    <a:bodyPr/>
                    <a:lstStyle/>
                    <a:p>
                      <a:pPr algn="ctr"/>
                      <a:r>
                        <a:rPr lang="en-PT" sz="1800" kern="1200" dirty="0">
                          <a:solidFill>
                            <a:schemeClr val="dk1"/>
                          </a:solidFill>
                          <a:effectLst/>
                          <a:latin typeface="+mn-lt"/>
                          <a:ea typeface="+mn-ea"/>
                          <a:cs typeface="+mn-cs"/>
                        </a:rPr>
                        <a:t>14038 </a:t>
                      </a:r>
                      <a:endParaRPr lang="en-PT" dirty="0">
                        <a:effectLst/>
                      </a:endParaRPr>
                    </a:p>
                  </a:txBody>
                  <a:tcPr/>
                </a:tc>
                <a:tc>
                  <a:txBody>
                    <a:bodyPr/>
                    <a:lstStyle/>
                    <a:p>
                      <a:pPr algn="ctr"/>
                      <a:r>
                        <a:rPr lang="en-PT" dirty="0"/>
                        <a:t>42ms</a:t>
                      </a:r>
                    </a:p>
                  </a:txBody>
                  <a:tcPr/>
                </a:tc>
                <a:tc>
                  <a:txBody>
                    <a:bodyPr/>
                    <a:lstStyle/>
                    <a:p>
                      <a:pPr algn="ctr"/>
                      <a:r>
                        <a:rPr lang="en-PT" dirty="0"/>
                        <a:t>-</a:t>
                      </a:r>
                    </a:p>
                  </a:txBody>
                  <a:tcPr/>
                </a:tc>
                <a:extLst>
                  <a:ext uri="{0D108BD9-81ED-4DB2-BD59-A6C34878D82A}">
                    <a16:rowId xmlns:a16="http://schemas.microsoft.com/office/drawing/2014/main" val="3416887881"/>
                  </a:ext>
                </a:extLst>
              </a:tr>
              <a:tr h="686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Encrypted </a:t>
                      </a:r>
                      <a:endParaRPr lang="en-GB" dirty="0">
                        <a:effectLst/>
                      </a:endParaRPr>
                    </a:p>
                  </a:txBody>
                  <a:tcPr/>
                </a:tc>
                <a:tc>
                  <a:txBody>
                    <a:bodyPr/>
                    <a:lstStyle/>
                    <a:p>
                      <a:pPr algn="ctr"/>
                      <a:r>
                        <a:rPr lang="en-PT" sz="1800" kern="1200" dirty="0">
                          <a:solidFill>
                            <a:schemeClr val="dk1"/>
                          </a:solidFill>
                          <a:effectLst/>
                          <a:latin typeface="+mn-lt"/>
                          <a:ea typeface="+mn-ea"/>
                          <a:cs typeface="+mn-cs"/>
                        </a:rPr>
                        <a:t>12773</a:t>
                      </a:r>
                      <a:endParaRPr lang="en-PT" dirty="0"/>
                    </a:p>
                  </a:txBody>
                  <a:tcPr/>
                </a:tc>
                <a:tc>
                  <a:txBody>
                    <a:bodyPr/>
                    <a:lstStyle/>
                    <a:p>
                      <a:pPr algn="ctr"/>
                      <a:r>
                        <a:rPr lang="en-PT" dirty="0"/>
                        <a:t>48ms</a:t>
                      </a:r>
                    </a:p>
                  </a:txBody>
                  <a:tcPr/>
                </a:tc>
                <a:tc>
                  <a:txBody>
                    <a:bodyPr/>
                    <a:lstStyle/>
                    <a:p>
                      <a:pPr algn="ctr"/>
                      <a:r>
                        <a:rPr lang="en-PT" b="1" dirty="0"/>
                        <a:t>14%</a:t>
                      </a:r>
                    </a:p>
                  </a:txBody>
                  <a:tcPr/>
                </a:tc>
                <a:extLst>
                  <a:ext uri="{0D108BD9-81ED-4DB2-BD59-A6C34878D82A}">
                    <a16:rowId xmlns:a16="http://schemas.microsoft.com/office/drawing/2014/main" val="2730949961"/>
                  </a:ext>
                </a:extLst>
              </a:tr>
              <a:tr h="686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SGX </a:t>
                      </a:r>
                      <a:endParaRPr lang="en-GB" dirty="0">
                        <a:effectLst/>
                      </a:endParaRPr>
                    </a:p>
                  </a:txBody>
                  <a:tcPr/>
                </a:tc>
                <a:tc>
                  <a:txBody>
                    <a:bodyPr/>
                    <a:lstStyle/>
                    <a:p>
                      <a:pPr algn="ctr"/>
                      <a:r>
                        <a:rPr lang="en-PT" sz="1800" kern="1200" dirty="0">
                          <a:solidFill>
                            <a:schemeClr val="dk1"/>
                          </a:solidFill>
                          <a:effectLst/>
                          <a:latin typeface="+mn-lt"/>
                          <a:ea typeface="+mn-ea"/>
                          <a:cs typeface="+mn-cs"/>
                        </a:rPr>
                        <a:t>12013</a:t>
                      </a:r>
                      <a:endParaRPr lang="en-PT" dirty="0"/>
                    </a:p>
                  </a:txBody>
                  <a:tcPr/>
                </a:tc>
                <a:tc>
                  <a:txBody>
                    <a:bodyPr/>
                    <a:lstStyle/>
                    <a:p>
                      <a:pPr algn="ctr"/>
                      <a:r>
                        <a:rPr lang="en-PT" dirty="0"/>
                        <a:t>50ms</a:t>
                      </a:r>
                    </a:p>
                  </a:txBody>
                  <a:tcPr/>
                </a:tc>
                <a:tc>
                  <a:txBody>
                    <a:bodyPr/>
                    <a:lstStyle/>
                    <a:p>
                      <a:pPr algn="ctr"/>
                      <a:r>
                        <a:rPr lang="en-PT" b="1" dirty="0"/>
                        <a:t>16%</a:t>
                      </a:r>
                    </a:p>
                  </a:txBody>
                  <a:tcPr/>
                </a:tc>
                <a:extLst>
                  <a:ext uri="{0D108BD9-81ED-4DB2-BD59-A6C34878D82A}">
                    <a16:rowId xmlns:a16="http://schemas.microsoft.com/office/drawing/2014/main" val="554258469"/>
                  </a:ext>
                </a:extLst>
              </a:tr>
            </a:tbl>
          </a:graphicData>
        </a:graphic>
      </p:graphicFrame>
      <p:sp>
        <p:nvSpPr>
          <p:cNvPr id="9" name="Slide Number Placeholder 5">
            <a:extLst>
              <a:ext uri="{FF2B5EF4-FFF2-40B4-BE49-F238E27FC236}">
                <a16:creationId xmlns:a16="http://schemas.microsoft.com/office/drawing/2014/main" id="{B030C811-1B80-B04C-9217-A573DA183637}"/>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29</a:t>
            </a:fld>
            <a:endParaRPr lang="pt-PT" dirty="0"/>
          </a:p>
        </p:txBody>
      </p:sp>
      <p:pic>
        <p:nvPicPr>
          <p:cNvPr id="10" name="Picture 9">
            <a:extLst>
              <a:ext uri="{FF2B5EF4-FFF2-40B4-BE49-F238E27FC236}">
                <a16:creationId xmlns:a16="http://schemas.microsoft.com/office/drawing/2014/main" id="{5E0EFF19-4C8B-3949-8E88-7FC365FDBDA1}"/>
              </a:ext>
            </a:extLst>
          </p:cNvPr>
          <p:cNvPicPr>
            <a:picLocks noChangeAspect="1"/>
          </p:cNvPicPr>
          <p:nvPr/>
        </p:nvPicPr>
        <p:blipFill>
          <a:blip r:embed="rId4"/>
          <a:stretch>
            <a:fillRect/>
          </a:stretch>
        </p:blipFill>
        <p:spPr>
          <a:xfrm>
            <a:off x="1416848" y="6241147"/>
            <a:ext cx="9358304" cy="418548"/>
          </a:xfrm>
          <a:prstGeom prst="rect">
            <a:avLst/>
          </a:prstGeom>
        </p:spPr>
      </p:pic>
    </p:spTree>
    <p:extLst>
      <p:ext uri="{BB962C8B-B14F-4D97-AF65-F5344CB8AC3E}">
        <p14:creationId xmlns:p14="http://schemas.microsoft.com/office/powerpoint/2010/main" val="3132413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bg1"/>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bg1"/>
                </a:solidFill>
              </a:rPr>
              <a:t>Context and Motivation</a:t>
            </a:r>
          </a:p>
          <a:p>
            <a:pPr marL="800100" lvl="1" indent="-342900" algn="just">
              <a:lnSpc>
                <a:spcPct val="150000"/>
              </a:lnSpc>
              <a:buFont typeface="+mj-lt"/>
              <a:buAutoNum type="arabicPeriod"/>
            </a:pPr>
            <a:r>
              <a:rPr lang="en-PT" sz="2000" dirty="0">
                <a:solidFill>
                  <a:schemeClr val="bg1"/>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 Implementation </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8" name="Slide Number Placeholder 5">
            <a:extLst>
              <a:ext uri="{FF2B5EF4-FFF2-40B4-BE49-F238E27FC236}">
                <a16:creationId xmlns:a16="http://schemas.microsoft.com/office/drawing/2014/main" id="{C0F1273A-2C30-9C4E-A940-CF57EF74F617}"/>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a:t>
            </a:fld>
            <a:endParaRPr lang="pt-PT" dirty="0"/>
          </a:p>
        </p:txBody>
      </p:sp>
    </p:spTree>
    <p:extLst>
      <p:ext uri="{BB962C8B-B14F-4D97-AF65-F5344CB8AC3E}">
        <p14:creationId xmlns:p14="http://schemas.microsoft.com/office/powerpoint/2010/main" val="2991460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Clustered Redis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400ABBEC-963D-784D-9490-D622BBED290B}"/>
              </a:ext>
            </a:extLst>
          </p:cNvPr>
          <p:cNvGraphicFramePr/>
          <p:nvPr>
            <p:extLst>
              <p:ext uri="{D42A27DB-BD31-4B8C-83A1-F6EECF244321}">
                <p14:modId xmlns:p14="http://schemas.microsoft.com/office/powerpoint/2010/main" val="2543695626"/>
              </p:ext>
            </p:extLst>
          </p:nvPr>
        </p:nvGraphicFramePr>
        <p:xfrm>
          <a:off x="189195" y="2163957"/>
          <a:ext cx="6012000" cy="3866400"/>
        </p:xfrm>
        <a:graphic>
          <a:graphicData uri="http://schemas.openxmlformats.org/drawingml/2006/chart">
            <c:chart xmlns:c="http://schemas.openxmlformats.org/drawingml/2006/chart" xmlns:r="http://schemas.openxmlformats.org/officeDocument/2006/relationships" r:id="rId3"/>
          </a:graphicData>
        </a:graphic>
      </p:graphicFrame>
      <p:sp>
        <p:nvSpPr>
          <p:cNvPr id="9" name="Slide Number Placeholder 5">
            <a:extLst>
              <a:ext uri="{FF2B5EF4-FFF2-40B4-BE49-F238E27FC236}">
                <a16:creationId xmlns:a16="http://schemas.microsoft.com/office/drawing/2014/main" id="{51158792-A62D-B24F-A384-9D02DA93F770}"/>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30</a:t>
            </a:fld>
            <a:endParaRPr lang="pt-PT" dirty="0"/>
          </a:p>
        </p:txBody>
      </p:sp>
      <p:pic>
        <p:nvPicPr>
          <p:cNvPr id="10" name="Picture 9">
            <a:extLst>
              <a:ext uri="{FF2B5EF4-FFF2-40B4-BE49-F238E27FC236}">
                <a16:creationId xmlns:a16="http://schemas.microsoft.com/office/drawing/2014/main" id="{456E421F-CE94-6F49-B28B-F04C877CF610}"/>
              </a:ext>
            </a:extLst>
          </p:cNvPr>
          <p:cNvPicPr>
            <a:picLocks noChangeAspect="1"/>
          </p:cNvPicPr>
          <p:nvPr/>
        </p:nvPicPr>
        <p:blipFill>
          <a:blip r:embed="rId4"/>
          <a:stretch>
            <a:fillRect/>
          </a:stretch>
        </p:blipFill>
        <p:spPr>
          <a:xfrm>
            <a:off x="1416848" y="6241147"/>
            <a:ext cx="9358304" cy="418548"/>
          </a:xfrm>
          <a:prstGeom prst="rect">
            <a:avLst/>
          </a:prstGeom>
        </p:spPr>
      </p:pic>
      <p:graphicFrame>
        <p:nvGraphicFramePr>
          <p:cNvPr id="12" name="Table 11">
            <a:extLst>
              <a:ext uri="{FF2B5EF4-FFF2-40B4-BE49-F238E27FC236}">
                <a16:creationId xmlns:a16="http://schemas.microsoft.com/office/drawing/2014/main" id="{49DFCCFC-5B2D-AA44-8555-052C109AD0DD}"/>
              </a:ext>
            </a:extLst>
          </p:cNvPr>
          <p:cNvGraphicFramePr>
            <a:graphicFrameLocks noGrp="1"/>
          </p:cNvGraphicFramePr>
          <p:nvPr>
            <p:extLst>
              <p:ext uri="{D42A27DB-BD31-4B8C-83A1-F6EECF244321}">
                <p14:modId xmlns:p14="http://schemas.microsoft.com/office/powerpoint/2010/main" val="1138841744"/>
              </p:ext>
            </p:extLst>
          </p:nvPr>
        </p:nvGraphicFramePr>
        <p:xfrm>
          <a:off x="6557963" y="2900363"/>
          <a:ext cx="5472846" cy="2450982"/>
        </p:xfrm>
        <a:graphic>
          <a:graphicData uri="http://schemas.openxmlformats.org/drawingml/2006/table">
            <a:tbl>
              <a:tblPr firstRow="1" bandRow="1">
                <a:tableStyleId>{5C22544A-7EE6-4342-B048-85BDC9FD1C3A}</a:tableStyleId>
              </a:tblPr>
              <a:tblGrid>
                <a:gridCol w="2522679">
                  <a:extLst>
                    <a:ext uri="{9D8B030D-6E8A-4147-A177-3AD203B41FA5}">
                      <a16:colId xmlns:a16="http://schemas.microsoft.com/office/drawing/2014/main" val="1505248282"/>
                    </a:ext>
                  </a:extLst>
                </a:gridCol>
                <a:gridCol w="1052405">
                  <a:extLst>
                    <a:ext uri="{9D8B030D-6E8A-4147-A177-3AD203B41FA5}">
                      <a16:colId xmlns:a16="http://schemas.microsoft.com/office/drawing/2014/main" val="314865775"/>
                    </a:ext>
                  </a:extLst>
                </a:gridCol>
                <a:gridCol w="1005975">
                  <a:extLst>
                    <a:ext uri="{9D8B030D-6E8A-4147-A177-3AD203B41FA5}">
                      <a16:colId xmlns:a16="http://schemas.microsoft.com/office/drawing/2014/main" val="514818751"/>
                    </a:ext>
                  </a:extLst>
                </a:gridCol>
                <a:gridCol w="891787">
                  <a:extLst>
                    <a:ext uri="{9D8B030D-6E8A-4147-A177-3AD203B41FA5}">
                      <a16:colId xmlns:a16="http://schemas.microsoft.com/office/drawing/2014/main" val="2592928591"/>
                    </a:ext>
                  </a:extLst>
                </a:gridCol>
              </a:tblGrid>
              <a:tr h="686275">
                <a:tc>
                  <a:txBody>
                    <a:bodyPr/>
                    <a:lstStyle/>
                    <a:p>
                      <a:pPr algn="l"/>
                      <a:r>
                        <a:rPr lang="en-PT" dirty="0"/>
                        <a:t>Configuration</a:t>
                      </a:r>
                    </a:p>
                  </a:txBody>
                  <a:tcPr/>
                </a:tc>
                <a:tc>
                  <a:txBody>
                    <a:bodyPr/>
                    <a:lstStyle/>
                    <a:p>
                      <a:pPr algn="ctr"/>
                      <a:r>
                        <a:rPr lang="en-PT" dirty="0"/>
                        <a:t># Ops</a:t>
                      </a:r>
                    </a:p>
                  </a:txBody>
                  <a:tcPr/>
                </a:tc>
                <a:tc>
                  <a:txBody>
                    <a:bodyPr/>
                    <a:lstStyle/>
                    <a:p>
                      <a:pPr algn="ctr"/>
                      <a:r>
                        <a:rPr lang="en-PT" dirty="0"/>
                        <a:t>RTT</a:t>
                      </a:r>
                    </a:p>
                  </a:txBody>
                  <a:tcPr/>
                </a:tc>
                <a:tc>
                  <a:txBody>
                    <a:bodyPr/>
                    <a:lstStyle/>
                    <a:p>
                      <a:pPr algn="ctr"/>
                      <a:r>
                        <a:rPr lang="en-PT" dirty="0"/>
                        <a:t>A</a:t>
                      </a:r>
                      <a:r>
                        <a:rPr lang="en-GB" dirty="0"/>
                        <a:t>v</a:t>
                      </a:r>
                      <a:r>
                        <a:rPr lang="en-PT" dirty="0"/>
                        <a:t>g Loss</a:t>
                      </a:r>
                    </a:p>
                  </a:txBody>
                  <a:tcPr/>
                </a:tc>
                <a:extLst>
                  <a:ext uri="{0D108BD9-81ED-4DB2-BD59-A6C34878D82A}">
                    <a16:rowId xmlns:a16="http://schemas.microsoft.com/office/drawing/2014/main" val="659762212"/>
                  </a:ext>
                </a:extLst>
              </a:tr>
              <a:tr h="392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&amp; Redis</a:t>
                      </a:r>
                      <a:endParaRPr lang="en-GB" dirty="0">
                        <a:effectLst/>
                      </a:endParaRPr>
                    </a:p>
                  </a:txBody>
                  <a:tcPr/>
                </a:tc>
                <a:tc>
                  <a:txBody>
                    <a:bodyPr/>
                    <a:lstStyle/>
                    <a:p>
                      <a:pPr algn="ctr"/>
                      <a:r>
                        <a:rPr lang="en-PT" sz="1800" kern="1200" dirty="0">
                          <a:solidFill>
                            <a:schemeClr val="dk1"/>
                          </a:solidFill>
                          <a:effectLst/>
                          <a:latin typeface="+mn-lt"/>
                          <a:ea typeface="+mn-ea"/>
                          <a:cs typeface="+mn-cs"/>
                        </a:rPr>
                        <a:t>14219 </a:t>
                      </a:r>
                      <a:endParaRPr lang="en-PT" dirty="0">
                        <a:effectLst/>
                      </a:endParaRPr>
                    </a:p>
                  </a:txBody>
                  <a:tcPr/>
                </a:tc>
                <a:tc>
                  <a:txBody>
                    <a:bodyPr/>
                    <a:lstStyle/>
                    <a:p>
                      <a:pPr algn="ctr"/>
                      <a:r>
                        <a:rPr lang="en-PT" dirty="0"/>
                        <a:t>41ms</a:t>
                      </a:r>
                    </a:p>
                  </a:txBody>
                  <a:tcPr/>
                </a:tc>
                <a:tc>
                  <a:txBody>
                    <a:bodyPr/>
                    <a:lstStyle/>
                    <a:p>
                      <a:pPr algn="ctr"/>
                      <a:r>
                        <a:rPr lang="en-PT" dirty="0"/>
                        <a:t>-</a:t>
                      </a:r>
                    </a:p>
                  </a:txBody>
                  <a:tcPr/>
                </a:tc>
                <a:extLst>
                  <a:ext uri="{0D108BD9-81ED-4DB2-BD59-A6C34878D82A}">
                    <a16:rowId xmlns:a16="http://schemas.microsoft.com/office/drawing/2014/main" val="3416887881"/>
                  </a:ext>
                </a:extLst>
              </a:tr>
              <a:tr h="686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Encrypted </a:t>
                      </a:r>
                      <a:endParaRPr lang="en-GB" dirty="0">
                        <a:effectLst/>
                      </a:endParaRPr>
                    </a:p>
                  </a:txBody>
                  <a:tcPr/>
                </a:tc>
                <a:tc>
                  <a:txBody>
                    <a:bodyPr/>
                    <a:lstStyle/>
                    <a:p>
                      <a:pPr algn="ctr"/>
                      <a:r>
                        <a:rPr lang="en-PT" sz="1800" kern="1200" dirty="0">
                          <a:solidFill>
                            <a:schemeClr val="dk1"/>
                          </a:solidFill>
                          <a:effectLst/>
                          <a:latin typeface="+mn-lt"/>
                          <a:ea typeface="+mn-ea"/>
                          <a:cs typeface="+mn-cs"/>
                        </a:rPr>
                        <a:t>13131</a:t>
                      </a:r>
                      <a:endParaRPr lang="en-PT" dirty="0"/>
                    </a:p>
                  </a:txBody>
                  <a:tcPr/>
                </a:tc>
                <a:tc>
                  <a:txBody>
                    <a:bodyPr/>
                    <a:lstStyle/>
                    <a:p>
                      <a:pPr algn="ctr"/>
                      <a:r>
                        <a:rPr lang="en-PT" dirty="0"/>
                        <a:t>46ms</a:t>
                      </a:r>
                    </a:p>
                  </a:txBody>
                  <a:tcPr/>
                </a:tc>
                <a:tc>
                  <a:txBody>
                    <a:bodyPr/>
                    <a:lstStyle/>
                    <a:p>
                      <a:pPr algn="ctr"/>
                      <a:r>
                        <a:rPr lang="en-PT" b="1" dirty="0"/>
                        <a:t>13%</a:t>
                      </a:r>
                    </a:p>
                  </a:txBody>
                  <a:tcPr/>
                </a:tc>
                <a:extLst>
                  <a:ext uri="{0D108BD9-81ED-4DB2-BD59-A6C34878D82A}">
                    <a16:rowId xmlns:a16="http://schemas.microsoft.com/office/drawing/2014/main" val="2730949961"/>
                  </a:ext>
                </a:extLst>
              </a:tr>
              <a:tr h="686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SGX </a:t>
                      </a:r>
                      <a:endParaRPr lang="en-GB" dirty="0">
                        <a:effectLst/>
                      </a:endParaRPr>
                    </a:p>
                  </a:txBody>
                  <a:tcPr/>
                </a:tc>
                <a:tc>
                  <a:txBody>
                    <a:bodyPr/>
                    <a:lstStyle/>
                    <a:p>
                      <a:pPr algn="ctr"/>
                      <a:r>
                        <a:rPr lang="en-PT" sz="1800" kern="1200" dirty="0">
                          <a:solidFill>
                            <a:schemeClr val="dk1"/>
                          </a:solidFill>
                          <a:effectLst/>
                          <a:latin typeface="+mn-lt"/>
                          <a:ea typeface="+mn-ea"/>
                          <a:cs typeface="+mn-cs"/>
                        </a:rPr>
                        <a:t>12229</a:t>
                      </a:r>
                      <a:endParaRPr lang="en-PT" dirty="0"/>
                    </a:p>
                  </a:txBody>
                  <a:tcPr/>
                </a:tc>
                <a:tc>
                  <a:txBody>
                    <a:bodyPr/>
                    <a:lstStyle/>
                    <a:p>
                      <a:pPr algn="ctr"/>
                      <a:r>
                        <a:rPr lang="en-PT" dirty="0"/>
                        <a:t>49ms</a:t>
                      </a:r>
                    </a:p>
                  </a:txBody>
                  <a:tcPr/>
                </a:tc>
                <a:tc>
                  <a:txBody>
                    <a:bodyPr/>
                    <a:lstStyle/>
                    <a:p>
                      <a:pPr algn="ctr"/>
                      <a:r>
                        <a:rPr lang="en-PT" b="1" dirty="0"/>
                        <a:t>19%</a:t>
                      </a:r>
                    </a:p>
                  </a:txBody>
                  <a:tcPr/>
                </a:tc>
                <a:extLst>
                  <a:ext uri="{0D108BD9-81ED-4DB2-BD59-A6C34878D82A}">
                    <a16:rowId xmlns:a16="http://schemas.microsoft.com/office/drawing/2014/main" val="554258469"/>
                  </a:ext>
                </a:extLst>
              </a:tr>
            </a:tbl>
          </a:graphicData>
        </a:graphic>
      </p:graphicFrame>
    </p:spTree>
    <p:extLst>
      <p:ext uri="{BB962C8B-B14F-4D97-AF65-F5344CB8AC3E}">
        <p14:creationId xmlns:p14="http://schemas.microsoft.com/office/powerpoint/2010/main" val="79234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Resources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10C74D00-EC65-EB46-AC69-EE71F1347E34}"/>
              </a:ext>
            </a:extLst>
          </p:cNvPr>
          <p:cNvGraphicFramePr/>
          <p:nvPr>
            <p:extLst>
              <p:ext uri="{D42A27DB-BD31-4B8C-83A1-F6EECF244321}">
                <p14:modId xmlns:p14="http://schemas.microsoft.com/office/powerpoint/2010/main" val="1484777284"/>
              </p:ext>
            </p:extLst>
          </p:nvPr>
        </p:nvGraphicFramePr>
        <p:xfrm>
          <a:off x="189196" y="2277224"/>
          <a:ext cx="6199248" cy="373461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B12757DE-7B90-8B49-9855-69B0AFEF6D4F}"/>
              </a:ext>
            </a:extLst>
          </p:cNvPr>
          <p:cNvGraphicFramePr/>
          <p:nvPr>
            <p:extLst>
              <p:ext uri="{D42A27DB-BD31-4B8C-83A1-F6EECF244321}">
                <p14:modId xmlns:p14="http://schemas.microsoft.com/office/powerpoint/2010/main" val="3962887623"/>
              </p:ext>
            </p:extLst>
          </p:nvPr>
        </p:nvGraphicFramePr>
        <p:xfrm>
          <a:off x="6237695" y="2285810"/>
          <a:ext cx="5954305" cy="3734615"/>
        </p:xfrm>
        <a:graphic>
          <a:graphicData uri="http://schemas.openxmlformats.org/drawingml/2006/chart">
            <c:chart xmlns:c="http://schemas.openxmlformats.org/drawingml/2006/chart" xmlns:r="http://schemas.openxmlformats.org/officeDocument/2006/relationships" r:id="rId4"/>
          </a:graphicData>
        </a:graphic>
      </p:graphicFrame>
      <p:sp>
        <p:nvSpPr>
          <p:cNvPr id="10" name="Slide Number Placeholder 5">
            <a:extLst>
              <a:ext uri="{FF2B5EF4-FFF2-40B4-BE49-F238E27FC236}">
                <a16:creationId xmlns:a16="http://schemas.microsoft.com/office/drawing/2014/main" id="{CC29D349-05E0-7148-8466-C1248B0F2D95}"/>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31</a:t>
            </a:fld>
            <a:endParaRPr lang="pt-PT" dirty="0"/>
          </a:p>
        </p:txBody>
      </p:sp>
      <p:pic>
        <p:nvPicPr>
          <p:cNvPr id="11" name="Picture 10">
            <a:extLst>
              <a:ext uri="{FF2B5EF4-FFF2-40B4-BE49-F238E27FC236}">
                <a16:creationId xmlns:a16="http://schemas.microsoft.com/office/drawing/2014/main" id="{67A7B6F4-B9E3-524B-8B28-B395B5E5566A}"/>
              </a:ext>
            </a:extLst>
          </p:cNvPr>
          <p:cNvPicPr>
            <a:picLocks noChangeAspect="1"/>
          </p:cNvPicPr>
          <p:nvPr/>
        </p:nvPicPr>
        <p:blipFill>
          <a:blip r:embed="rId5"/>
          <a:stretch>
            <a:fillRect/>
          </a:stretch>
        </p:blipFill>
        <p:spPr>
          <a:xfrm>
            <a:off x="1416848" y="6241147"/>
            <a:ext cx="9358304" cy="418548"/>
          </a:xfrm>
          <a:prstGeom prst="rect">
            <a:avLst/>
          </a:prstGeom>
        </p:spPr>
      </p:pic>
    </p:spTree>
    <p:extLst>
      <p:ext uri="{BB962C8B-B14F-4D97-AF65-F5344CB8AC3E}">
        <p14:creationId xmlns:p14="http://schemas.microsoft.com/office/powerpoint/2010/main" val="915979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Homomorphic Encryption</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Chart 6">
            <a:extLst>
              <a:ext uri="{FF2B5EF4-FFF2-40B4-BE49-F238E27FC236}">
                <a16:creationId xmlns:a16="http://schemas.microsoft.com/office/drawing/2014/main" id="{797B6009-5CEE-224E-858A-25AE63365F08}"/>
              </a:ext>
            </a:extLst>
          </p:cNvPr>
          <p:cNvGraphicFramePr/>
          <p:nvPr>
            <p:extLst>
              <p:ext uri="{D42A27DB-BD31-4B8C-83A1-F6EECF244321}">
                <p14:modId xmlns:p14="http://schemas.microsoft.com/office/powerpoint/2010/main" val="4188380545"/>
              </p:ext>
            </p:extLst>
          </p:nvPr>
        </p:nvGraphicFramePr>
        <p:xfrm>
          <a:off x="-102661" y="2150415"/>
          <a:ext cx="6026074" cy="32369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E78844DF-EA8C-C64E-A3AF-EB637B3C55F9}"/>
              </a:ext>
            </a:extLst>
          </p:cNvPr>
          <p:cNvGraphicFramePr/>
          <p:nvPr>
            <p:extLst>
              <p:ext uri="{D42A27DB-BD31-4B8C-83A1-F6EECF244321}">
                <p14:modId xmlns:p14="http://schemas.microsoft.com/office/powerpoint/2010/main" val="2621261804"/>
              </p:ext>
            </p:extLst>
          </p:nvPr>
        </p:nvGraphicFramePr>
        <p:xfrm>
          <a:off x="5923413" y="2150416"/>
          <a:ext cx="6277864" cy="3236990"/>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a:extLst>
              <a:ext uri="{FF2B5EF4-FFF2-40B4-BE49-F238E27FC236}">
                <a16:creationId xmlns:a16="http://schemas.microsoft.com/office/drawing/2014/main" id="{015852A1-21C0-E546-BE46-4D904658CF0F}"/>
              </a:ext>
            </a:extLst>
          </p:cNvPr>
          <p:cNvSpPr txBox="1"/>
          <p:nvPr/>
        </p:nvSpPr>
        <p:spPr>
          <a:xfrm>
            <a:off x="898102" y="6111327"/>
            <a:ext cx="11036996" cy="369332"/>
          </a:xfrm>
          <a:prstGeom prst="rect">
            <a:avLst/>
          </a:prstGeom>
          <a:noFill/>
        </p:spPr>
        <p:txBody>
          <a:bodyPr wrap="none" rtlCol="0">
            <a:spAutoFit/>
          </a:bodyPr>
          <a:lstStyle/>
          <a:p>
            <a:r>
              <a:rPr lang="en-PT" dirty="0">
                <a:solidFill>
                  <a:schemeClr val="bg1"/>
                </a:solidFill>
              </a:rPr>
              <a:t>Proxy SGX &amp; Plain Redis         Proxy SGX &amp; Homo Encrypted Redis        Proxy SGX &amp; Encrypted Redis</a:t>
            </a:r>
          </a:p>
        </p:txBody>
      </p:sp>
      <p:cxnSp>
        <p:nvCxnSpPr>
          <p:cNvPr id="12" name="Straight Connector 11">
            <a:extLst>
              <a:ext uri="{FF2B5EF4-FFF2-40B4-BE49-F238E27FC236}">
                <a16:creationId xmlns:a16="http://schemas.microsoft.com/office/drawing/2014/main" id="{2985B781-476D-844F-B57B-29BB84FCB157}"/>
              </a:ext>
            </a:extLst>
          </p:cNvPr>
          <p:cNvCxnSpPr/>
          <p:nvPr/>
        </p:nvCxnSpPr>
        <p:spPr>
          <a:xfrm>
            <a:off x="596350" y="6295993"/>
            <a:ext cx="301752" cy="0"/>
          </a:xfrm>
          <a:prstGeom prst="line">
            <a:avLst/>
          </a:prstGeom>
          <a:ln w="38100">
            <a:solidFill>
              <a:srgbClr val="4875C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F150867-0F9A-594A-9CCA-866C3A3A9188}"/>
              </a:ext>
            </a:extLst>
          </p:cNvPr>
          <p:cNvCxnSpPr/>
          <p:nvPr/>
        </p:nvCxnSpPr>
        <p:spPr>
          <a:xfrm>
            <a:off x="3730753" y="6298411"/>
            <a:ext cx="301752" cy="0"/>
          </a:xfrm>
          <a:prstGeom prst="line">
            <a:avLst/>
          </a:prstGeom>
          <a:ln w="38100">
            <a:solidFill>
              <a:srgbClr val="33C078"/>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4CA39CA-5479-CF46-9E9B-D968CE956B50}"/>
              </a:ext>
            </a:extLst>
          </p:cNvPr>
          <p:cNvCxnSpPr/>
          <p:nvPr/>
        </p:nvCxnSpPr>
        <p:spPr>
          <a:xfrm>
            <a:off x="8178844" y="6295993"/>
            <a:ext cx="301752" cy="0"/>
          </a:xfrm>
          <a:prstGeom prst="line">
            <a:avLst/>
          </a:prstGeom>
          <a:ln w="38100">
            <a:solidFill>
              <a:srgbClr val="FF69F9"/>
            </a:solidFill>
          </a:ln>
        </p:spPr>
        <p:style>
          <a:lnRef idx="1">
            <a:schemeClr val="accent1"/>
          </a:lnRef>
          <a:fillRef idx="0">
            <a:schemeClr val="accent1"/>
          </a:fillRef>
          <a:effectRef idx="0">
            <a:schemeClr val="accent1"/>
          </a:effectRef>
          <a:fontRef idx="minor">
            <a:schemeClr val="tx1"/>
          </a:fontRef>
        </p:style>
      </p:cxnSp>
      <p:sp>
        <p:nvSpPr>
          <p:cNvPr id="15" name="Slide Number Placeholder 5">
            <a:extLst>
              <a:ext uri="{FF2B5EF4-FFF2-40B4-BE49-F238E27FC236}">
                <a16:creationId xmlns:a16="http://schemas.microsoft.com/office/drawing/2014/main" id="{0D22B389-DD87-D846-8D3F-BD45E35FA6A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32</a:t>
            </a:fld>
            <a:endParaRPr lang="pt-PT" dirty="0"/>
          </a:p>
        </p:txBody>
      </p:sp>
      <p:sp>
        <p:nvSpPr>
          <p:cNvPr id="6" name="TextBox 5">
            <a:extLst>
              <a:ext uri="{FF2B5EF4-FFF2-40B4-BE49-F238E27FC236}">
                <a16:creationId xmlns:a16="http://schemas.microsoft.com/office/drawing/2014/main" id="{C8F64B7E-5EF7-A941-8E18-E5AC3FBDE471}"/>
              </a:ext>
            </a:extLst>
          </p:cNvPr>
          <p:cNvSpPr txBox="1"/>
          <p:nvPr/>
        </p:nvSpPr>
        <p:spPr>
          <a:xfrm>
            <a:off x="792649" y="5387406"/>
            <a:ext cx="4235455" cy="369332"/>
          </a:xfrm>
          <a:prstGeom prst="rect">
            <a:avLst/>
          </a:prstGeom>
          <a:noFill/>
        </p:spPr>
        <p:txBody>
          <a:bodyPr wrap="none" rtlCol="0">
            <a:spAutoFit/>
          </a:bodyPr>
          <a:lstStyle/>
          <a:p>
            <a:r>
              <a:rPr lang="en-PT" dirty="0">
                <a:solidFill>
                  <a:schemeClr val="bg1"/>
                </a:solidFill>
              </a:rPr>
              <a:t>Homomorphic Encryption Drops 35%</a:t>
            </a:r>
          </a:p>
        </p:txBody>
      </p:sp>
      <p:sp>
        <p:nvSpPr>
          <p:cNvPr id="16" name="TextBox 15">
            <a:extLst>
              <a:ext uri="{FF2B5EF4-FFF2-40B4-BE49-F238E27FC236}">
                <a16:creationId xmlns:a16="http://schemas.microsoft.com/office/drawing/2014/main" id="{C6B6C38E-AA99-8548-8DEC-452968B1387C}"/>
              </a:ext>
            </a:extLst>
          </p:cNvPr>
          <p:cNvSpPr txBox="1"/>
          <p:nvPr/>
        </p:nvSpPr>
        <p:spPr>
          <a:xfrm>
            <a:off x="7304272" y="5391002"/>
            <a:ext cx="4235455" cy="369332"/>
          </a:xfrm>
          <a:prstGeom prst="rect">
            <a:avLst/>
          </a:prstGeom>
          <a:noFill/>
        </p:spPr>
        <p:txBody>
          <a:bodyPr wrap="none" rtlCol="0">
            <a:spAutoFit/>
          </a:bodyPr>
          <a:lstStyle/>
          <a:p>
            <a:r>
              <a:rPr lang="en-PT" dirty="0">
                <a:solidFill>
                  <a:schemeClr val="bg1"/>
                </a:solidFill>
              </a:rPr>
              <a:t>Homomorphic Encryption Drops 25%</a:t>
            </a:r>
          </a:p>
        </p:txBody>
      </p:sp>
    </p:spTree>
    <p:extLst>
      <p:ext uri="{BB962C8B-B14F-4D97-AF65-F5344CB8AC3E}">
        <p14:creationId xmlns:p14="http://schemas.microsoft.com/office/powerpoint/2010/main" val="2634052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 Implementation</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bg1"/>
                </a:solidFill>
              </a:rPr>
              <a:t>Conclusion and Future Work</a:t>
            </a:r>
            <a:endParaRPr lang="en-PT" b="1" dirty="0">
              <a:solidFill>
                <a:schemeClr val="bg1"/>
              </a:solidFill>
            </a:endParaRPr>
          </a:p>
        </p:txBody>
      </p:sp>
      <p:sp>
        <p:nvSpPr>
          <p:cNvPr id="8" name="Slide Number Placeholder 5">
            <a:extLst>
              <a:ext uri="{FF2B5EF4-FFF2-40B4-BE49-F238E27FC236}">
                <a16:creationId xmlns:a16="http://schemas.microsoft.com/office/drawing/2014/main" id="{C48D42CB-8C68-9E48-88C9-EB744A325173}"/>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33</a:t>
            </a:fld>
            <a:endParaRPr lang="pt-PT" dirty="0"/>
          </a:p>
        </p:txBody>
      </p:sp>
    </p:spTree>
    <p:extLst>
      <p:ext uri="{BB962C8B-B14F-4D97-AF65-F5344CB8AC3E}">
        <p14:creationId xmlns:p14="http://schemas.microsoft.com/office/powerpoint/2010/main" val="3421673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Conclusion</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Final Notes</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9C08E42-453D-9E47-BD57-01D3836F0570}"/>
              </a:ext>
            </a:extLst>
          </p:cNvPr>
          <p:cNvSpPr txBox="1"/>
          <p:nvPr/>
        </p:nvSpPr>
        <p:spPr>
          <a:xfrm>
            <a:off x="1061888" y="4288040"/>
            <a:ext cx="8896224" cy="2117118"/>
          </a:xfrm>
          <a:prstGeom prst="rect">
            <a:avLst/>
          </a:prstGeom>
          <a:noFill/>
        </p:spPr>
        <p:txBody>
          <a:bodyPr wrap="square" rtlCol="0">
            <a:spAutoFit/>
          </a:bodyPr>
          <a:lstStyle/>
          <a:p>
            <a:pPr>
              <a:lnSpc>
                <a:spcPct val="150000"/>
              </a:lnSpc>
            </a:pPr>
            <a:r>
              <a:rPr lang="en-GB" dirty="0">
                <a:solidFill>
                  <a:schemeClr val="bg1"/>
                </a:solidFill>
              </a:rPr>
              <a:t>We were able to implement a </a:t>
            </a:r>
            <a:r>
              <a:rPr lang="en-GB" b="1" dirty="0">
                <a:solidFill>
                  <a:schemeClr val="bg1"/>
                </a:solidFill>
              </a:rPr>
              <a:t>Cloud-enabled Privacy-Enhanced Solution:</a:t>
            </a:r>
          </a:p>
          <a:p>
            <a:pPr marL="285750" indent="-285750">
              <a:lnSpc>
                <a:spcPct val="150000"/>
              </a:lnSpc>
              <a:buFont typeface="Wingdings" pitchFamily="2" charset="2"/>
              <a:buChar char="ü"/>
            </a:pPr>
            <a:r>
              <a:rPr lang="pt-PT" dirty="0">
                <a:solidFill>
                  <a:schemeClr val="bg1"/>
                </a:solidFill>
              </a:rPr>
              <a:t>KVS-as-a-</a:t>
            </a:r>
            <a:r>
              <a:rPr lang="pt-PT" dirty="0" err="1">
                <a:solidFill>
                  <a:schemeClr val="bg1"/>
                </a:solidFill>
              </a:rPr>
              <a:t>Service</a:t>
            </a:r>
            <a:endParaRPr lang="en-GB" dirty="0">
              <a:solidFill>
                <a:schemeClr val="bg1"/>
              </a:solidFill>
            </a:endParaRPr>
          </a:p>
          <a:p>
            <a:pPr marL="285750" indent="-285750">
              <a:lnSpc>
                <a:spcPct val="150000"/>
              </a:lnSpc>
              <a:buFont typeface="Wingdings" pitchFamily="2" charset="2"/>
              <a:buChar char="ü"/>
            </a:pPr>
            <a:r>
              <a:rPr lang="en-PT" dirty="0">
                <a:solidFill>
                  <a:schemeClr val="bg1"/>
                </a:solidFill>
              </a:rPr>
              <a:t>Privacy and Integrity Preservation</a:t>
            </a:r>
          </a:p>
          <a:p>
            <a:pPr marL="285750" indent="-285750">
              <a:lnSpc>
                <a:spcPct val="150000"/>
              </a:lnSpc>
              <a:buFont typeface="Wingdings" pitchFamily="2" charset="2"/>
              <a:buChar char="ü"/>
            </a:pPr>
            <a:r>
              <a:rPr lang="en-PT" dirty="0">
                <a:solidFill>
                  <a:schemeClr val="bg1"/>
                </a:solidFill>
              </a:rPr>
              <a:t>Reduced Trusted Computing Base</a:t>
            </a:r>
          </a:p>
          <a:p>
            <a:pPr marL="285750" indent="-285750">
              <a:lnSpc>
                <a:spcPct val="150000"/>
              </a:lnSpc>
              <a:buFont typeface="Wingdings" pitchFamily="2" charset="2"/>
              <a:buChar char="ü"/>
            </a:pPr>
            <a:r>
              <a:rPr lang="en-PT" dirty="0">
                <a:solidFill>
                  <a:schemeClr val="bg1"/>
                </a:solidFill>
              </a:rPr>
              <a:t>About 20% trade-off (bearable depending on the use case)</a:t>
            </a:r>
          </a:p>
        </p:txBody>
      </p:sp>
      <p:pic>
        <p:nvPicPr>
          <p:cNvPr id="18" name="Graphic 17" descr="Monitor with solid fill">
            <a:extLst>
              <a:ext uri="{FF2B5EF4-FFF2-40B4-BE49-F238E27FC236}">
                <a16:creationId xmlns:a16="http://schemas.microsoft.com/office/drawing/2014/main" id="{0CA09DA1-C13B-2A46-8F54-8E8A9B1D3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65576" y="2916440"/>
            <a:ext cx="914400" cy="914400"/>
          </a:xfrm>
          <a:prstGeom prst="rect">
            <a:avLst/>
          </a:prstGeom>
        </p:spPr>
      </p:pic>
      <p:pic>
        <p:nvPicPr>
          <p:cNvPr id="19" name="Graphic 18" descr="Database with solid fill">
            <a:extLst>
              <a:ext uri="{FF2B5EF4-FFF2-40B4-BE49-F238E27FC236}">
                <a16:creationId xmlns:a16="http://schemas.microsoft.com/office/drawing/2014/main" id="{C739AD37-5198-F847-876A-803B17890F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63714" y="2730909"/>
            <a:ext cx="914400" cy="914400"/>
          </a:xfrm>
          <a:prstGeom prst="rect">
            <a:avLst/>
          </a:prstGeom>
        </p:spPr>
      </p:pic>
      <p:sp>
        <p:nvSpPr>
          <p:cNvPr id="20" name="Rounded Rectangle 19">
            <a:extLst>
              <a:ext uri="{FF2B5EF4-FFF2-40B4-BE49-F238E27FC236}">
                <a16:creationId xmlns:a16="http://schemas.microsoft.com/office/drawing/2014/main" id="{FE735FB6-EDB8-0B46-A203-A6AAEF0F7FF0}"/>
              </a:ext>
            </a:extLst>
          </p:cNvPr>
          <p:cNvSpPr/>
          <p:nvPr/>
        </p:nvSpPr>
        <p:spPr>
          <a:xfrm>
            <a:off x="3021066" y="2555318"/>
            <a:ext cx="2500996" cy="1457739"/>
          </a:xfrm>
          <a:prstGeom prst="roundRect">
            <a:avLst/>
          </a:prstGeom>
          <a:noFill/>
          <a:ln w="5715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21" name="Graphic 20" descr="Badge Tick with solid fill">
            <a:extLst>
              <a:ext uri="{FF2B5EF4-FFF2-40B4-BE49-F238E27FC236}">
                <a16:creationId xmlns:a16="http://schemas.microsoft.com/office/drawing/2014/main" id="{9FEF1745-E5AD-0E48-936E-480D4961B0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05054" y="3373640"/>
            <a:ext cx="914400" cy="914400"/>
          </a:xfrm>
          <a:prstGeom prst="rect">
            <a:avLst/>
          </a:prstGeom>
        </p:spPr>
      </p:pic>
      <p:pic>
        <p:nvPicPr>
          <p:cNvPr id="27" name="Graphic 26" descr="Document outline">
            <a:extLst>
              <a:ext uri="{FF2B5EF4-FFF2-40B4-BE49-F238E27FC236}">
                <a16:creationId xmlns:a16="http://schemas.microsoft.com/office/drawing/2014/main" id="{EDD4B3C5-EE5D-2D49-90A5-F12452BB479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0372" y="2314079"/>
            <a:ext cx="1748060" cy="1748060"/>
          </a:xfrm>
          <a:prstGeom prst="rect">
            <a:avLst/>
          </a:prstGeom>
        </p:spPr>
      </p:pic>
      <p:pic>
        <p:nvPicPr>
          <p:cNvPr id="28" name="Graphic 27" descr="Cloud with solid fill">
            <a:extLst>
              <a:ext uri="{FF2B5EF4-FFF2-40B4-BE49-F238E27FC236}">
                <a16:creationId xmlns:a16="http://schemas.microsoft.com/office/drawing/2014/main" id="{DA7A0D7B-F149-C445-BF8C-82CEB74E336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74714" y="2232151"/>
            <a:ext cx="914400" cy="914400"/>
          </a:xfrm>
          <a:prstGeom prst="rect">
            <a:avLst/>
          </a:prstGeom>
        </p:spPr>
      </p:pic>
      <p:sp>
        <p:nvSpPr>
          <p:cNvPr id="29" name="Slide Number Placeholder 5">
            <a:extLst>
              <a:ext uri="{FF2B5EF4-FFF2-40B4-BE49-F238E27FC236}">
                <a16:creationId xmlns:a16="http://schemas.microsoft.com/office/drawing/2014/main" id="{C0BED8AB-CB3E-904A-838F-631906E3889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34</a:t>
            </a:fld>
            <a:endParaRPr lang="pt-PT" dirty="0"/>
          </a:p>
        </p:txBody>
      </p:sp>
    </p:spTree>
    <p:extLst>
      <p:ext uri="{BB962C8B-B14F-4D97-AF65-F5344CB8AC3E}">
        <p14:creationId xmlns:p14="http://schemas.microsoft.com/office/powerpoint/2010/main" val="2506805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Future Work</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Final Notes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Diagram 6">
            <a:extLst>
              <a:ext uri="{FF2B5EF4-FFF2-40B4-BE49-F238E27FC236}">
                <a16:creationId xmlns:a16="http://schemas.microsoft.com/office/drawing/2014/main" id="{378F7989-15FF-A945-895C-A9F1C8BBE4AB}"/>
              </a:ext>
            </a:extLst>
          </p:cNvPr>
          <p:cNvGraphicFramePr/>
          <p:nvPr>
            <p:extLst>
              <p:ext uri="{D42A27DB-BD31-4B8C-83A1-F6EECF244321}">
                <p14:modId xmlns:p14="http://schemas.microsoft.com/office/powerpoint/2010/main" val="816343058"/>
              </p:ext>
            </p:extLst>
          </p:nvPr>
        </p:nvGraphicFramePr>
        <p:xfrm>
          <a:off x="2735661" y="2696902"/>
          <a:ext cx="6720677" cy="3240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5">
            <a:extLst>
              <a:ext uri="{FF2B5EF4-FFF2-40B4-BE49-F238E27FC236}">
                <a16:creationId xmlns:a16="http://schemas.microsoft.com/office/drawing/2014/main" id="{93EDF000-6CB0-BE4E-9033-2DCE3C03A3B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35</a:t>
            </a:fld>
            <a:endParaRPr lang="pt-PT" dirty="0"/>
          </a:p>
        </p:txBody>
      </p:sp>
    </p:spTree>
    <p:extLst>
      <p:ext uri="{BB962C8B-B14F-4D97-AF65-F5344CB8AC3E}">
        <p14:creationId xmlns:p14="http://schemas.microsoft.com/office/powerpoint/2010/main" val="2075697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2E7F6"/>
        </a:solidFill>
        <a:effectLst/>
      </p:bgPr>
    </p:bg>
    <p:spTree>
      <p:nvGrpSpPr>
        <p:cNvPr id="1" name=""/>
        <p:cNvGrpSpPr/>
        <p:nvPr/>
      </p:nvGrpSpPr>
      <p:grpSpPr>
        <a:xfrm>
          <a:off x="0" y="0"/>
          <a:ext cx="0" cy="0"/>
          <a:chOff x="0" y="0"/>
          <a:chExt cx="0" cy="0"/>
        </a:xfrm>
      </p:grpSpPr>
      <p:sp>
        <p:nvSpPr>
          <p:cNvPr id="4" name="Manual Input 3">
            <a:extLst>
              <a:ext uri="{FF2B5EF4-FFF2-40B4-BE49-F238E27FC236}">
                <a16:creationId xmlns:a16="http://schemas.microsoft.com/office/drawing/2014/main" id="{A51E9FA9-B0CE-2846-848D-C644DA48FF1E}"/>
              </a:ext>
            </a:extLst>
          </p:cNvPr>
          <p:cNvSpPr/>
          <p:nvPr/>
        </p:nvSpPr>
        <p:spPr>
          <a:xfrm rot="5400000">
            <a:off x="934449" y="-934455"/>
            <a:ext cx="6858003" cy="8726907"/>
          </a:xfrm>
          <a:prstGeom prst="flowChartManualInput">
            <a:avLst/>
          </a:prstGeom>
          <a:solidFill>
            <a:srgbClr val="9DD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 name="Manual Input 1">
            <a:extLst>
              <a:ext uri="{FF2B5EF4-FFF2-40B4-BE49-F238E27FC236}">
                <a16:creationId xmlns:a16="http://schemas.microsoft.com/office/drawing/2014/main" id="{E14C037C-09E7-194C-92FB-1A1CCE8C40DE}"/>
              </a:ext>
            </a:extLst>
          </p:cNvPr>
          <p:cNvSpPr>
            <a:spLocks/>
          </p:cNvSpPr>
          <p:nvPr/>
        </p:nvSpPr>
        <p:spPr>
          <a:xfrm rot="5400000">
            <a:off x="324851" y="-324854"/>
            <a:ext cx="6858001" cy="7507712"/>
          </a:xfrm>
          <a:prstGeom prst="flowChartManualInput">
            <a:avLst/>
          </a:prstGeom>
          <a:pattFill prst="wdUpDiag">
            <a:fgClr>
              <a:srgbClr val="1AA8DD"/>
            </a:fgClr>
            <a:bgClr>
              <a:srgbClr val="35B0E5"/>
            </a:bgClr>
          </a:patt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7" name="TextBox 6">
            <a:extLst>
              <a:ext uri="{FF2B5EF4-FFF2-40B4-BE49-F238E27FC236}">
                <a16:creationId xmlns:a16="http://schemas.microsoft.com/office/drawing/2014/main" id="{5C3AC842-39B2-4446-84D0-0159DD012A6A}"/>
              </a:ext>
            </a:extLst>
          </p:cNvPr>
          <p:cNvSpPr txBox="1"/>
          <p:nvPr/>
        </p:nvSpPr>
        <p:spPr>
          <a:xfrm>
            <a:off x="309508" y="2459504"/>
            <a:ext cx="6493628" cy="2092881"/>
          </a:xfrm>
          <a:prstGeom prst="rect">
            <a:avLst/>
          </a:prstGeom>
          <a:noFill/>
        </p:spPr>
        <p:txBody>
          <a:bodyPr wrap="square" rtlCol="0">
            <a:spAutoFit/>
          </a:bodyPr>
          <a:lstStyle/>
          <a:p>
            <a:pPr>
              <a:spcAft>
                <a:spcPts val="600"/>
              </a:spcAft>
            </a:pPr>
            <a:r>
              <a:rPr lang="en-GB" sz="4000" b="1" dirty="0"/>
              <a:t>A Trusted and </a:t>
            </a:r>
          </a:p>
          <a:p>
            <a:pPr>
              <a:spcAft>
                <a:spcPts val="600"/>
              </a:spcAft>
            </a:pPr>
            <a:r>
              <a:rPr lang="en-GB" sz="4000" b="1" dirty="0"/>
              <a:t>Privacy-Enhanced </a:t>
            </a:r>
          </a:p>
          <a:p>
            <a:pPr>
              <a:spcAft>
                <a:spcPts val="600"/>
              </a:spcAft>
            </a:pPr>
            <a:r>
              <a:rPr lang="en-GB" sz="4000" b="1" dirty="0"/>
              <a:t>In-Memory Data Store </a:t>
            </a:r>
            <a:endParaRPr lang="en-GB" sz="4000" dirty="0">
              <a:effectLst/>
            </a:endParaRPr>
          </a:p>
        </p:txBody>
      </p:sp>
      <p:sp>
        <p:nvSpPr>
          <p:cNvPr id="10" name="TextBox 9">
            <a:extLst>
              <a:ext uri="{FF2B5EF4-FFF2-40B4-BE49-F238E27FC236}">
                <a16:creationId xmlns:a16="http://schemas.microsoft.com/office/drawing/2014/main" id="{76E9C32C-EE84-9148-A97E-2A4C54046511}"/>
              </a:ext>
            </a:extLst>
          </p:cNvPr>
          <p:cNvSpPr txBox="1"/>
          <p:nvPr/>
        </p:nvSpPr>
        <p:spPr>
          <a:xfrm>
            <a:off x="5180837" y="5991296"/>
            <a:ext cx="1543371" cy="369332"/>
          </a:xfrm>
          <a:prstGeom prst="rect">
            <a:avLst/>
          </a:prstGeom>
          <a:noFill/>
        </p:spPr>
        <p:txBody>
          <a:bodyPr wrap="none" rtlCol="0">
            <a:spAutoFit/>
          </a:bodyPr>
          <a:lstStyle/>
          <a:p>
            <a:pPr>
              <a:spcAft>
                <a:spcPts val="600"/>
              </a:spcAft>
            </a:pPr>
            <a:r>
              <a:rPr lang="en-PT" dirty="0"/>
              <a:t>February 2021</a:t>
            </a:r>
          </a:p>
        </p:txBody>
      </p:sp>
      <p:pic>
        <p:nvPicPr>
          <p:cNvPr id="13" name="Picture 12" descr="A close up of a logo&#10;&#10;Description automatically generated">
            <a:extLst>
              <a:ext uri="{FF2B5EF4-FFF2-40B4-BE49-F238E27FC236}">
                <a16:creationId xmlns:a16="http://schemas.microsoft.com/office/drawing/2014/main" id="{86A63777-FB8A-3642-9EB3-27479C957CE3}"/>
              </a:ext>
            </a:extLst>
          </p:cNvPr>
          <p:cNvPicPr>
            <a:picLocks noChangeAspect="1"/>
          </p:cNvPicPr>
          <p:nvPr/>
        </p:nvPicPr>
        <p:blipFill>
          <a:blip r:embed="rId3"/>
          <a:stretch>
            <a:fillRect/>
          </a:stretch>
        </p:blipFill>
        <p:spPr>
          <a:xfrm>
            <a:off x="7358063" y="294543"/>
            <a:ext cx="4555155" cy="706048"/>
          </a:xfrm>
          <a:prstGeom prst="rect">
            <a:avLst/>
          </a:prstGeom>
        </p:spPr>
      </p:pic>
    </p:spTree>
    <p:extLst>
      <p:ext uri="{BB962C8B-B14F-4D97-AF65-F5344CB8AC3E}">
        <p14:creationId xmlns:p14="http://schemas.microsoft.com/office/powerpoint/2010/main" val="951699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tx1"/>
                </a:solidFill>
                <a:cs typeface="Arial" panose="020B0604020202020204" pitchFamily="34" charset="0"/>
              </a:rPr>
              <a:t>Cloud Adoption: Data on the Cloud is Rising</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Chart 6">
            <a:extLst>
              <a:ext uri="{FF2B5EF4-FFF2-40B4-BE49-F238E27FC236}">
                <a16:creationId xmlns:a16="http://schemas.microsoft.com/office/drawing/2014/main" id="{E62E3D4B-8A51-4A4A-AD8E-7B9B547761BA}"/>
              </a:ext>
            </a:extLst>
          </p:cNvPr>
          <p:cNvGraphicFramePr/>
          <p:nvPr>
            <p:extLst>
              <p:ext uri="{D42A27DB-BD31-4B8C-83A1-F6EECF244321}">
                <p14:modId xmlns:p14="http://schemas.microsoft.com/office/powerpoint/2010/main" val="3119856073"/>
              </p:ext>
            </p:extLst>
          </p:nvPr>
        </p:nvGraphicFramePr>
        <p:xfrm>
          <a:off x="139179" y="2269417"/>
          <a:ext cx="6635852" cy="405114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519968A0-FE08-2A4B-A0AD-8535282C9869}"/>
              </a:ext>
            </a:extLst>
          </p:cNvPr>
          <p:cNvSpPr txBox="1"/>
          <p:nvPr/>
        </p:nvSpPr>
        <p:spPr>
          <a:xfrm>
            <a:off x="972748" y="5137361"/>
            <a:ext cx="620683" cy="369332"/>
          </a:xfrm>
          <a:prstGeom prst="rect">
            <a:avLst/>
          </a:prstGeom>
          <a:noFill/>
        </p:spPr>
        <p:txBody>
          <a:bodyPr wrap="none" rtlCol="0">
            <a:spAutoFit/>
          </a:bodyPr>
          <a:lstStyle/>
          <a:p>
            <a:r>
              <a:rPr lang="en-PT" dirty="0"/>
              <a:t>54%</a:t>
            </a:r>
          </a:p>
        </p:txBody>
      </p:sp>
      <p:sp>
        <p:nvSpPr>
          <p:cNvPr id="9" name="TextBox 8">
            <a:extLst>
              <a:ext uri="{FF2B5EF4-FFF2-40B4-BE49-F238E27FC236}">
                <a16:creationId xmlns:a16="http://schemas.microsoft.com/office/drawing/2014/main" id="{44A66BAB-D257-D341-99A1-B2CC4DC4994E}"/>
              </a:ext>
            </a:extLst>
          </p:cNvPr>
          <p:cNvSpPr txBox="1"/>
          <p:nvPr/>
        </p:nvSpPr>
        <p:spPr>
          <a:xfrm>
            <a:off x="972748" y="4712113"/>
            <a:ext cx="620683" cy="369332"/>
          </a:xfrm>
          <a:prstGeom prst="rect">
            <a:avLst/>
          </a:prstGeom>
          <a:noFill/>
        </p:spPr>
        <p:txBody>
          <a:bodyPr wrap="none" rtlCol="0">
            <a:spAutoFit/>
          </a:bodyPr>
          <a:lstStyle/>
          <a:p>
            <a:r>
              <a:rPr lang="en-PT" dirty="0"/>
              <a:t>46%</a:t>
            </a:r>
          </a:p>
        </p:txBody>
      </p:sp>
      <p:sp>
        <p:nvSpPr>
          <p:cNvPr id="10" name="TextBox 9">
            <a:extLst>
              <a:ext uri="{FF2B5EF4-FFF2-40B4-BE49-F238E27FC236}">
                <a16:creationId xmlns:a16="http://schemas.microsoft.com/office/drawing/2014/main" id="{3506A89E-799B-CB46-ACC4-551052CBAA13}"/>
              </a:ext>
            </a:extLst>
          </p:cNvPr>
          <p:cNvSpPr txBox="1"/>
          <p:nvPr/>
        </p:nvSpPr>
        <p:spPr>
          <a:xfrm>
            <a:off x="5846618" y="4342781"/>
            <a:ext cx="620683" cy="369332"/>
          </a:xfrm>
          <a:prstGeom prst="rect">
            <a:avLst/>
          </a:prstGeom>
          <a:noFill/>
        </p:spPr>
        <p:txBody>
          <a:bodyPr wrap="none" rtlCol="0">
            <a:spAutoFit/>
          </a:bodyPr>
          <a:lstStyle/>
          <a:p>
            <a:r>
              <a:rPr lang="en-PT" dirty="0"/>
              <a:t>76%</a:t>
            </a:r>
          </a:p>
        </p:txBody>
      </p:sp>
      <p:sp>
        <p:nvSpPr>
          <p:cNvPr id="11" name="TextBox 10">
            <a:extLst>
              <a:ext uri="{FF2B5EF4-FFF2-40B4-BE49-F238E27FC236}">
                <a16:creationId xmlns:a16="http://schemas.microsoft.com/office/drawing/2014/main" id="{5AF8B2F2-1DFB-C549-9148-8774B10961B4}"/>
              </a:ext>
            </a:extLst>
          </p:cNvPr>
          <p:cNvSpPr txBox="1"/>
          <p:nvPr/>
        </p:nvSpPr>
        <p:spPr>
          <a:xfrm>
            <a:off x="5846617" y="3303875"/>
            <a:ext cx="620683" cy="369332"/>
          </a:xfrm>
          <a:prstGeom prst="rect">
            <a:avLst/>
          </a:prstGeom>
          <a:noFill/>
        </p:spPr>
        <p:txBody>
          <a:bodyPr wrap="none" rtlCol="0">
            <a:spAutoFit/>
          </a:bodyPr>
          <a:lstStyle/>
          <a:p>
            <a:r>
              <a:rPr lang="en-PT" dirty="0"/>
              <a:t>24%</a:t>
            </a:r>
          </a:p>
        </p:txBody>
      </p:sp>
      <p:sp>
        <p:nvSpPr>
          <p:cNvPr id="12" name="TextBox 11">
            <a:extLst>
              <a:ext uri="{FF2B5EF4-FFF2-40B4-BE49-F238E27FC236}">
                <a16:creationId xmlns:a16="http://schemas.microsoft.com/office/drawing/2014/main" id="{52AE1EEB-CC65-C947-8C5C-5986FCB307B0}"/>
              </a:ext>
            </a:extLst>
          </p:cNvPr>
          <p:cNvSpPr txBox="1"/>
          <p:nvPr/>
        </p:nvSpPr>
        <p:spPr>
          <a:xfrm>
            <a:off x="410788" y="6301274"/>
            <a:ext cx="6364243" cy="369332"/>
          </a:xfrm>
          <a:prstGeom prst="rect">
            <a:avLst/>
          </a:prstGeom>
          <a:noFill/>
          <a:ln>
            <a:solidFill>
              <a:schemeClr val="tx2">
                <a:lumMod val="10000"/>
              </a:schemeClr>
            </a:solidFill>
          </a:ln>
        </p:spPr>
        <p:txBody>
          <a:bodyPr wrap="none" rtlCol="0">
            <a:spAutoFit/>
          </a:bodyPr>
          <a:lstStyle/>
          <a:p>
            <a:r>
              <a:rPr lang="en-PT" dirty="0">
                <a:solidFill>
                  <a:schemeClr val="bg1"/>
                </a:solidFill>
              </a:rPr>
              <a:t>Gigabyte &lt; Terabyte &lt; Petabyte &lt; Exabyte &lt; Zettabyte</a:t>
            </a:r>
          </a:p>
        </p:txBody>
      </p:sp>
      <p:sp>
        <p:nvSpPr>
          <p:cNvPr id="6" name="TextBox 5">
            <a:extLst>
              <a:ext uri="{FF2B5EF4-FFF2-40B4-BE49-F238E27FC236}">
                <a16:creationId xmlns:a16="http://schemas.microsoft.com/office/drawing/2014/main" id="{EB7FF33F-B2E3-AE43-A73C-A20062CA143A}"/>
              </a:ext>
            </a:extLst>
          </p:cNvPr>
          <p:cNvSpPr txBox="1"/>
          <p:nvPr/>
        </p:nvSpPr>
        <p:spPr>
          <a:xfrm>
            <a:off x="7355061" y="2558377"/>
            <a:ext cx="4385426" cy="870623"/>
          </a:xfrm>
          <a:prstGeom prst="rect">
            <a:avLst/>
          </a:prstGeom>
          <a:noFill/>
        </p:spPr>
        <p:txBody>
          <a:bodyPr wrap="square" rtlCol="0">
            <a:spAutoFit/>
          </a:bodyPr>
          <a:lstStyle/>
          <a:p>
            <a:pPr>
              <a:lnSpc>
                <a:spcPct val="150000"/>
              </a:lnSpc>
            </a:pPr>
            <a:r>
              <a:rPr lang="en-PT" dirty="0">
                <a:solidFill>
                  <a:schemeClr val="bg1"/>
                </a:solidFill>
              </a:rPr>
              <a:t>Rise of </a:t>
            </a:r>
            <a:r>
              <a:rPr lang="en-PT" b="1" dirty="0">
                <a:solidFill>
                  <a:schemeClr val="bg1"/>
                </a:solidFill>
              </a:rPr>
              <a:t>NoSQL</a:t>
            </a:r>
            <a:r>
              <a:rPr lang="en-PT" dirty="0">
                <a:solidFill>
                  <a:schemeClr val="bg1"/>
                </a:solidFill>
              </a:rPr>
              <a:t> databases “as cloud -storage-services”.</a:t>
            </a:r>
          </a:p>
        </p:txBody>
      </p:sp>
      <p:sp>
        <p:nvSpPr>
          <p:cNvPr id="16" name="TextBox 15">
            <a:extLst>
              <a:ext uri="{FF2B5EF4-FFF2-40B4-BE49-F238E27FC236}">
                <a16:creationId xmlns:a16="http://schemas.microsoft.com/office/drawing/2014/main" id="{37471A2F-94FE-A74A-8F8E-47044C710356}"/>
              </a:ext>
            </a:extLst>
          </p:cNvPr>
          <p:cNvSpPr txBox="1"/>
          <p:nvPr/>
        </p:nvSpPr>
        <p:spPr>
          <a:xfrm>
            <a:off x="7355061" y="3699720"/>
            <a:ext cx="4385425" cy="1286121"/>
          </a:xfrm>
          <a:prstGeom prst="rect">
            <a:avLst/>
          </a:prstGeom>
          <a:noFill/>
        </p:spPr>
        <p:txBody>
          <a:bodyPr wrap="square" rtlCol="0">
            <a:spAutoFit/>
          </a:bodyPr>
          <a:lstStyle/>
          <a:p>
            <a:pPr>
              <a:lnSpc>
                <a:spcPct val="150000"/>
              </a:lnSpc>
            </a:pPr>
            <a:r>
              <a:rPr lang="en-PT" dirty="0">
                <a:solidFill>
                  <a:schemeClr val="bg1"/>
                </a:solidFill>
              </a:rPr>
              <a:t>Applications deployed on cloud increasingly handle critical and </a:t>
            </a:r>
            <a:r>
              <a:rPr lang="en-PT" b="1" dirty="0">
                <a:solidFill>
                  <a:schemeClr val="bg1"/>
                </a:solidFill>
              </a:rPr>
              <a:t>sensitive information</a:t>
            </a:r>
            <a:r>
              <a:rPr lang="en-PT" dirty="0">
                <a:solidFill>
                  <a:schemeClr val="bg1"/>
                </a:solidFill>
              </a:rPr>
              <a:t>.</a:t>
            </a:r>
          </a:p>
        </p:txBody>
      </p:sp>
      <p:sp>
        <p:nvSpPr>
          <p:cNvPr id="15" name="Slide Number Placeholder 5">
            <a:extLst>
              <a:ext uri="{FF2B5EF4-FFF2-40B4-BE49-F238E27FC236}">
                <a16:creationId xmlns:a16="http://schemas.microsoft.com/office/drawing/2014/main" id="{755B8067-E04A-6243-9160-6D938E7E745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4</a:t>
            </a:fld>
            <a:endParaRPr lang="pt-PT" dirty="0"/>
          </a:p>
        </p:txBody>
      </p:sp>
      <p:pic>
        <p:nvPicPr>
          <p:cNvPr id="1026" name="Picture 2">
            <a:extLst>
              <a:ext uri="{FF2B5EF4-FFF2-40B4-BE49-F238E27FC236}">
                <a16:creationId xmlns:a16="http://schemas.microsoft.com/office/drawing/2014/main" id="{3A5E0E93-46F4-1444-8A06-E75A5323AD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8551" y="5137361"/>
            <a:ext cx="1469398" cy="14693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F4E2AAB-6005-664E-A0BF-96EF8B942C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1078" y="5698339"/>
            <a:ext cx="870641" cy="8026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6D74D98-159F-4A49-9C8A-4E36E8B5AE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4848" y="5718659"/>
            <a:ext cx="762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344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8" name="Graphic 37" descr="Syncing cloud outline">
            <a:extLst>
              <a:ext uri="{FF2B5EF4-FFF2-40B4-BE49-F238E27FC236}">
                <a16:creationId xmlns:a16="http://schemas.microsoft.com/office/drawing/2014/main" id="{A7401D8E-6D53-7D4B-8DFB-0475A12EE6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8854" y="4536729"/>
            <a:ext cx="914400" cy="914400"/>
          </a:xfrm>
          <a:prstGeom prst="rect">
            <a:avLst/>
          </a:prstGeom>
        </p:spPr>
      </p:pic>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Why Cloud?</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Cloud outline">
            <a:extLst>
              <a:ext uri="{FF2B5EF4-FFF2-40B4-BE49-F238E27FC236}">
                <a16:creationId xmlns:a16="http://schemas.microsoft.com/office/drawing/2014/main" id="{5B0B6CC4-B656-7B4A-8A5C-0D6FC71323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7289" y="1080940"/>
            <a:ext cx="3677421" cy="3677421"/>
          </a:xfrm>
          <a:prstGeom prst="rect">
            <a:avLst/>
          </a:prstGeom>
        </p:spPr>
      </p:pic>
      <p:sp>
        <p:nvSpPr>
          <p:cNvPr id="8" name="TextBox 7">
            <a:extLst>
              <a:ext uri="{FF2B5EF4-FFF2-40B4-BE49-F238E27FC236}">
                <a16:creationId xmlns:a16="http://schemas.microsoft.com/office/drawing/2014/main" id="{2E2D8DC3-B224-B044-8DF2-AA9399C15A64}"/>
              </a:ext>
            </a:extLst>
          </p:cNvPr>
          <p:cNvSpPr txBox="1"/>
          <p:nvPr/>
        </p:nvSpPr>
        <p:spPr>
          <a:xfrm>
            <a:off x="4890653" y="3091290"/>
            <a:ext cx="2648197" cy="461665"/>
          </a:xfrm>
          <a:prstGeom prst="rect">
            <a:avLst/>
          </a:prstGeom>
          <a:noFill/>
        </p:spPr>
        <p:txBody>
          <a:bodyPr wrap="square" rtlCol="0">
            <a:spAutoFit/>
          </a:bodyPr>
          <a:lstStyle/>
          <a:p>
            <a:r>
              <a:rPr lang="en-PT" sz="2400" dirty="0">
                <a:solidFill>
                  <a:schemeClr val="bg1"/>
                </a:solidFill>
              </a:rPr>
              <a:t>Cloud Benefits</a:t>
            </a:r>
          </a:p>
        </p:txBody>
      </p:sp>
      <p:cxnSp>
        <p:nvCxnSpPr>
          <p:cNvPr id="10" name="Straight Connector 9">
            <a:extLst>
              <a:ext uri="{FF2B5EF4-FFF2-40B4-BE49-F238E27FC236}">
                <a16:creationId xmlns:a16="http://schemas.microsoft.com/office/drawing/2014/main" id="{1D518CC1-B0F1-6C4C-92E9-B88142EE610E}"/>
              </a:ext>
            </a:extLst>
          </p:cNvPr>
          <p:cNvCxnSpPr>
            <a:cxnSpLocks/>
          </p:cNvCxnSpPr>
          <p:nvPr/>
        </p:nvCxnSpPr>
        <p:spPr>
          <a:xfrm flipH="1">
            <a:off x="2551471" y="2841831"/>
            <a:ext cx="2108203" cy="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45A5D15-D4A7-C941-8258-A198A83C22CF}"/>
              </a:ext>
            </a:extLst>
          </p:cNvPr>
          <p:cNvCxnSpPr>
            <a:cxnSpLocks/>
          </p:cNvCxnSpPr>
          <p:nvPr/>
        </p:nvCxnSpPr>
        <p:spPr>
          <a:xfrm flipV="1">
            <a:off x="2613691"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6CE9358-84AA-8B4A-86FD-1A2E3BCB3BCD}"/>
              </a:ext>
            </a:extLst>
          </p:cNvPr>
          <p:cNvCxnSpPr>
            <a:cxnSpLocks/>
          </p:cNvCxnSpPr>
          <p:nvPr/>
        </p:nvCxnSpPr>
        <p:spPr>
          <a:xfrm flipV="1">
            <a:off x="5043053" y="3829879"/>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F8D796-B2FD-DF47-9A0D-12DF2222D3A1}"/>
              </a:ext>
            </a:extLst>
          </p:cNvPr>
          <p:cNvCxnSpPr>
            <a:cxnSpLocks/>
          </p:cNvCxnSpPr>
          <p:nvPr/>
        </p:nvCxnSpPr>
        <p:spPr>
          <a:xfrm flipV="1">
            <a:off x="7214455" y="3848976"/>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CE42275-B5CD-C34F-AE40-4D504A8FA277}"/>
              </a:ext>
            </a:extLst>
          </p:cNvPr>
          <p:cNvCxnSpPr>
            <a:cxnSpLocks/>
          </p:cNvCxnSpPr>
          <p:nvPr/>
        </p:nvCxnSpPr>
        <p:spPr>
          <a:xfrm flipH="1">
            <a:off x="7214455" y="2823963"/>
            <a:ext cx="2783368" cy="1786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0BDB59-90A1-B34B-B8A9-480D3F6D9F36}"/>
              </a:ext>
            </a:extLst>
          </p:cNvPr>
          <p:cNvCxnSpPr>
            <a:cxnSpLocks/>
          </p:cNvCxnSpPr>
          <p:nvPr/>
        </p:nvCxnSpPr>
        <p:spPr>
          <a:xfrm flipV="1">
            <a:off x="9997823"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04A957C-F4DC-D24F-89FB-6FE59B6FE0F4}"/>
              </a:ext>
            </a:extLst>
          </p:cNvPr>
          <p:cNvSpPr txBox="1"/>
          <p:nvPr/>
        </p:nvSpPr>
        <p:spPr>
          <a:xfrm>
            <a:off x="1422350" y="6031654"/>
            <a:ext cx="2308403" cy="646331"/>
          </a:xfrm>
          <a:prstGeom prst="rect">
            <a:avLst/>
          </a:prstGeom>
          <a:noFill/>
        </p:spPr>
        <p:txBody>
          <a:bodyPr wrap="square" rtlCol="0">
            <a:spAutoFit/>
          </a:bodyPr>
          <a:lstStyle/>
          <a:p>
            <a:pPr algn="ctr"/>
            <a:r>
              <a:rPr lang="en-PT" dirty="0">
                <a:solidFill>
                  <a:schemeClr val="bg1"/>
                </a:solidFill>
              </a:rPr>
              <a:t>Flexible Capacity / Scalability</a:t>
            </a:r>
          </a:p>
        </p:txBody>
      </p:sp>
      <p:sp>
        <p:nvSpPr>
          <p:cNvPr id="31" name="TextBox 30">
            <a:extLst>
              <a:ext uri="{FF2B5EF4-FFF2-40B4-BE49-F238E27FC236}">
                <a16:creationId xmlns:a16="http://schemas.microsoft.com/office/drawing/2014/main" id="{BD0744C7-5FD3-F341-96AB-6980F5FA10CE}"/>
              </a:ext>
            </a:extLst>
          </p:cNvPr>
          <p:cNvSpPr txBox="1"/>
          <p:nvPr/>
        </p:nvSpPr>
        <p:spPr>
          <a:xfrm>
            <a:off x="4205184" y="5754655"/>
            <a:ext cx="1625426" cy="923330"/>
          </a:xfrm>
          <a:prstGeom prst="rect">
            <a:avLst/>
          </a:prstGeom>
          <a:noFill/>
        </p:spPr>
        <p:txBody>
          <a:bodyPr wrap="square" rtlCol="0">
            <a:spAutoFit/>
          </a:bodyPr>
          <a:lstStyle/>
          <a:p>
            <a:pPr algn="ctr"/>
            <a:r>
              <a:rPr lang="en-PT" dirty="0">
                <a:solidFill>
                  <a:schemeClr val="bg1"/>
                </a:solidFill>
              </a:rPr>
              <a:t>Increased Productivity and Agility</a:t>
            </a:r>
          </a:p>
        </p:txBody>
      </p:sp>
      <p:sp>
        <p:nvSpPr>
          <p:cNvPr id="32" name="TextBox 31">
            <a:extLst>
              <a:ext uri="{FF2B5EF4-FFF2-40B4-BE49-F238E27FC236}">
                <a16:creationId xmlns:a16="http://schemas.microsoft.com/office/drawing/2014/main" id="{C8C0DD5C-D05A-0D43-9B6A-9E80D337BE8E}"/>
              </a:ext>
            </a:extLst>
          </p:cNvPr>
          <p:cNvSpPr txBox="1"/>
          <p:nvPr/>
        </p:nvSpPr>
        <p:spPr>
          <a:xfrm>
            <a:off x="6023042" y="5899263"/>
            <a:ext cx="2486025" cy="923330"/>
          </a:xfrm>
          <a:prstGeom prst="rect">
            <a:avLst/>
          </a:prstGeom>
          <a:noFill/>
        </p:spPr>
        <p:txBody>
          <a:bodyPr wrap="square" rtlCol="0">
            <a:spAutoFit/>
          </a:bodyPr>
          <a:lstStyle/>
          <a:p>
            <a:pPr algn="ctr"/>
            <a:r>
              <a:rPr lang="en-PT" dirty="0">
                <a:solidFill>
                  <a:schemeClr val="bg1"/>
                </a:solidFill>
              </a:rPr>
              <a:t>Improved Availability and Bussiness Continuity</a:t>
            </a:r>
          </a:p>
        </p:txBody>
      </p:sp>
      <p:sp>
        <p:nvSpPr>
          <p:cNvPr id="34" name="TextBox 33">
            <a:extLst>
              <a:ext uri="{FF2B5EF4-FFF2-40B4-BE49-F238E27FC236}">
                <a16:creationId xmlns:a16="http://schemas.microsoft.com/office/drawing/2014/main" id="{104A9D1F-9C8A-F745-8D06-162E002F2341}"/>
              </a:ext>
            </a:extLst>
          </p:cNvPr>
          <p:cNvSpPr txBox="1"/>
          <p:nvPr/>
        </p:nvSpPr>
        <p:spPr>
          <a:xfrm>
            <a:off x="9179951" y="5919610"/>
            <a:ext cx="1658223" cy="923330"/>
          </a:xfrm>
          <a:prstGeom prst="rect">
            <a:avLst/>
          </a:prstGeom>
          <a:noFill/>
        </p:spPr>
        <p:txBody>
          <a:bodyPr wrap="square" rtlCol="0">
            <a:spAutoFit/>
          </a:bodyPr>
          <a:lstStyle/>
          <a:p>
            <a:pPr algn="ctr"/>
            <a:r>
              <a:rPr lang="en-PT" dirty="0">
                <a:solidFill>
                  <a:schemeClr val="bg1"/>
                </a:solidFill>
              </a:rPr>
              <a:t>Reduced Costs / Pay as you Use</a:t>
            </a:r>
          </a:p>
        </p:txBody>
      </p:sp>
      <p:pic>
        <p:nvPicPr>
          <p:cNvPr id="42" name="Graphic 41" descr="Monitor outline">
            <a:extLst>
              <a:ext uri="{FF2B5EF4-FFF2-40B4-BE49-F238E27FC236}">
                <a16:creationId xmlns:a16="http://schemas.microsoft.com/office/drawing/2014/main" id="{B0B2E45B-F81E-C545-8633-4A52013EF8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8854" y="5117490"/>
            <a:ext cx="914400" cy="914400"/>
          </a:xfrm>
          <a:prstGeom prst="rect">
            <a:avLst/>
          </a:prstGeom>
        </p:spPr>
      </p:pic>
      <p:pic>
        <p:nvPicPr>
          <p:cNvPr id="44" name="Graphic 43" descr="Tick outline">
            <a:extLst>
              <a:ext uri="{FF2B5EF4-FFF2-40B4-BE49-F238E27FC236}">
                <a16:creationId xmlns:a16="http://schemas.microsoft.com/office/drawing/2014/main" id="{3C662677-6061-5743-97A2-2F4664C220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8896" y="5307215"/>
            <a:ext cx="374316" cy="457200"/>
          </a:xfrm>
          <a:prstGeom prst="rect">
            <a:avLst/>
          </a:prstGeom>
        </p:spPr>
      </p:pic>
      <p:pic>
        <p:nvPicPr>
          <p:cNvPr id="65" name="Graphic 64" descr="Upward trend outline">
            <a:extLst>
              <a:ext uri="{FF2B5EF4-FFF2-40B4-BE49-F238E27FC236}">
                <a16:creationId xmlns:a16="http://schemas.microsoft.com/office/drawing/2014/main" id="{AC6465BB-B7D2-BB44-9DD2-EB02423469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90820" y="4748573"/>
            <a:ext cx="914400" cy="914400"/>
          </a:xfrm>
          <a:prstGeom prst="rect">
            <a:avLst/>
          </a:prstGeom>
        </p:spPr>
      </p:pic>
      <p:pic>
        <p:nvPicPr>
          <p:cNvPr id="75" name="Graphic 74" descr="Dollar with solid fill">
            <a:extLst>
              <a:ext uri="{FF2B5EF4-FFF2-40B4-BE49-F238E27FC236}">
                <a16:creationId xmlns:a16="http://schemas.microsoft.com/office/drawing/2014/main" id="{BA5E2620-2133-8D44-895E-BDBFC58A0F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47738" y="5223628"/>
            <a:ext cx="428655" cy="428655"/>
          </a:xfrm>
          <a:prstGeom prst="rect">
            <a:avLst/>
          </a:prstGeom>
        </p:spPr>
      </p:pic>
      <p:pic>
        <p:nvPicPr>
          <p:cNvPr id="67" name="Graphic 66" descr="Download from cloud outline">
            <a:extLst>
              <a:ext uri="{FF2B5EF4-FFF2-40B4-BE49-F238E27FC236}">
                <a16:creationId xmlns:a16="http://schemas.microsoft.com/office/drawing/2014/main" id="{B559A40F-9940-AE43-B4E5-E6C744D907B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50476" y="4572624"/>
            <a:ext cx="914400" cy="914400"/>
          </a:xfrm>
          <a:prstGeom prst="rect">
            <a:avLst/>
          </a:prstGeom>
        </p:spPr>
      </p:pic>
      <p:pic>
        <p:nvPicPr>
          <p:cNvPr id="77" name="Graphic 76" descr="Pound with solid fill">
            <a:extLst>
              <a:ext uri="{FF2B5EF4-FFF2-40B4-BE49-F238E27FC236}">
                <a16:creationId xmlns:a16="http://schemas.microsoft.com/office/drawing/2014/main" id="{58EC2F5C-55F9-1148-AE08-BB980E2643A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23111" y="5457738"/>
            <a:ext cx="328999" cy="328999"/>
          </a:xfrm>
          <a:prstGeom prst="rect">
            <a:avLst/>
          </a:prstGeom>
        </p:spPr>
      </p:pic>
      <p:pic>
        <p:nvPicPr>
          <p:cNvPr id="73" name="Graphic 72" descr="Euro with solid fill">
            <a:extLst>
              <a:ext uri="{FF2B5EF4-FFF2-40B4-BE49-F238E27FC236}">
                <a16:creationId xmlns:a16="http://schemas.microsoft.com/office/drawing/2014/main" id="{EB08CF5D-51FF-B847-89F1-72EC855444F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191314" y="5247085"/>
            <a:ext cx="382613" cy="382613"/>
          </a:xfrm>
          <a:prstGeom prst="rect">
            <a:avLst/>
          </a:prstGeom>
        </p:spPr>
      </p:pic>
      <p:pic>
        <p:nvPicPr>
          <p:cNvPr id="79" name="Graphic 78" descr="Stop with solid fill">
            <a:extLst>
              <a:ext uri="{FF2B5EF4-FFF2-40B4-BE49-F238E27FC236}">
                <a16:creationId xmlns:a16="http://schemas.microsoft.com/office/drawing/2014/main" id="{1B2C89D4-B668-D04A-902E-1D9D43C79B2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96327" y="5217091"/>
            <a:ext cx="544344" cy="544344"/>
          </a:xfrm>
          <a:prstGeom prst="rect">
            <a:avLst/>
          </a:prstGeom>
        </p:spPr>
      </p:pic>
      <p:pic>
        <p:nvPicPr>
          <p:cNvPr id="81" name="Graphic 80" descr="Stop outline">
            <a:extLst>
              <a:ext uri="{FF2B5EF4-FFF2-40B4-BE49-F238E27FC236}">
                <a16:creationId xmlns:a16="http://schemas.microsoft.com/office/drawing/2014/main" id="{1224510D-2267-8E46-85B6-1FB04B82197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14221" y="4748573"/>
            <a:ext cx="914400" cy="914400"/>
          </a:xfrm>
          <a:prstGeom prst="rect">
            <a:avLst/>
          </a:prstGeom>
        </p:spPr>
      </p:pic>
      <p:pic>
        <p:nvPicPr>
          <p:cNvPr id="85" name="Graphic 84" descr="Sort outline">
            <a:extLst>
              <a:ext uri="{FF2B5EF4-FFF2-40B4-BE49-F238E27FC236}">
                <a16:creationId xmlns:a16="http://schemas.microsoft.com/office/drawing/2014/main" id="{D33FB6EE-D759-CA4B-B99F-ED6F7CA8C3C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rot="3476573">
            <a:off x="2528307" y="4904032"/>
            <a:ext cx="487788" cy="487788"/>
          </a:xfrm>
          <a:prstGeom prst="rect">
            <a:avLst/>
          </a:prstGeom>
        </p:spPr>
      </p:pic>
      <p:pic>
        <p:nvPicPr>
          <p:cNvPr id="91" name="Graphic 90" descr="Clock outline">
            <a:extLst>
              <a:ext uri="{FF2B5EF4-FFF2-40B4-BE49-F238E27FC236}">
                <a16:creationId xmlns:a16="http://schemas.microsoft.com/office/drawing/2014/main" id="{13A147E1-3C8F-1145-835E-B7C50F97EC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759250" y="4700931"/>
            <a:ext cx="457200" cy="457200"/>
          </a:xfrm>
          <a:prstGeom prst="rect">
            <a:avLst/>
          </a:prstGeom>
        </p:spPr>
      </p:pic>
      <p:sp>
        <p:nvSpPr>
          <p:cNvPr id="30" name="TextBox 29">
            <a:extLst>
              <a:ext uri="{FF2B5EF4-FFF2-40B4-BE49-F238E27FC236}">
                <a16:creationId xmlns:a16="http://schemas.microsoft.com/office/drawing/2014/main" id="{0167104D-974B-DD46-97DF-86B2076E8B23}"/>
              </a:ext>
            </a:extLst>
          </p:cNvPr>
          <p:cNvSpPr txBox="1"/>
          <p:nvPr/>
        </p:nvSpPr>
        <p:spPr>
          <a:xfrm>
            <a:off x="398370" y="3732135"/>
            <a:ext cx="1619354" cy="400110"/>
          </a:xfrm>
          <a:prstGeom prst="rect">
            <a:avLst/>
          </a:prstGeom>
          <a:noFill/>
        </p:spPr>
        <p:txBody>
          <a:bodyPr wrap="none" rtlCol="0">
            <a:prstTxWarp prst="textArchDown">
              <a:avLst/>
            </a:prstTxWarp>
            <a:spAutoFit/>
          </a:bodyPr>
          <a:lstStyle/>
          <a:p>
            <a:pPr algn="ctr"/>
            <a:r>
              <a:rPr lang="en-US" sz="2000" dirty="0">
                <a:solidFill>
                  <a:schemeClr val="bg1">
                    <a:lumMod val="50000"/>
                    <a:lumOff val="50000"/>
                  </a:schemeClr>
                </a:solidFill>
              </a:rPr>
              <a:t>To Cloud …</a:t>
            </a:r>
          </a:p>
        </p:txBody>
      </p:sp>
      <p:sp>
        <p:nvSpPr>
          <p:cNvPr id="2" name="Oval 1">
            <a:extLst>
              <a:ext uri="{FF2B5EF4-FFF2-40B4-BE49-F238E27FC236}">
                <a16:creationId xmlns:a16="http://schemas.microsoft.com/office/drawing/2014/main" id="{D13FA6B2-9356-8E4A-9A5B-311690B89284}"/>
              </a:ext>
            </a:extLst>
          </p:cNvPr>
          <p:cNvSpPr/>
          <p:nvPr/>
        </p:nvSpPr>
        <p:spPr>
          <a:xfrm>
            <a:off x="170890" y="1984933"/>
            <a:ext cx="2016000" cy="1835999"/>
          </a:xfrm>
          <a:prstGeom prst="ellipse">
            <a:avLst/>
          </a:prstGeom>
          <a:blipFill>
            <a:blip r:embed="rId29"/>
            <a:stretch>
              <a:fillRect l="-21520" r="-21520" b="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33" name="Slide Number Placeholder 5">
            <a:extLst>
              <a:ext uri="{FF2B5EF4-FFF2-40B4-BE49-F238E27FC236}">
                <a16:creationId xmlns:a16="http://schemas.microsoft.com/office/drawing/2014/main" id="{8528D097-8A66-9442-9797-E87FAAC9C8CF}"/>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5</a:t>
            </a:fld>
            <a:endParaRPr lang="pt-PT" dirty="0"/>
          </a:p>
        </p:txBody>
      </p:sp>
    </p:spTree>
    <p:extLst>
      <p:ext uri="{BB962C8B-B14F-4D97-AF65-F5344CB8AC3E}">
        <p14:creationId xmlns:p14="http://schemas.microsoft.com/office/powerpoint/2010/main" val="542454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8" name="Graphic 37" descr="Syncing cloud outline">
            <a:extLst>
              <a:ext uri="{FF2B5EF4-FFF2-40B4-BE49-F238E27FC236}">
                <a16:creationId xmlns:a16="http://schemas.microsoft.com/office/drawing/2014/main" id="{A7401D8E-6D53-7D4B-8DFB-0475A12EE6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8854" y="4536729"/>
            <a:ext cx="914400" cy="914400"/>
          </a:xfrm>
          <a:prstGeom prst="rect">
            <a:avLst/>
          </a:prstGeom>
        </p:spPr>
      </p:pic>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Why Cloud?</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Cloud outline">
            <a:extLst>
              <a:ext uri="{FF2B5EF4-FFF2-40B4-BE49-F238E27FC236}">
                <a16:creationId xmlns:a16="http://schemas.microsoft.com/office/drawing/2014/main" id="{5B0B6CC4-B656-7B4A-8A5C-0D6FC71323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7289" y="1080940"/>
            <a:ext cx="3677421" cy="3677421"/>
          </a:xfrm>
          <a:prstGeom prst="rect">
            <a:avLst/>
          </a:prstGeom>
        </p:spPr>
      </p:pic>
      <p:cxnSp>
        <p:nvCxnSpPr>
          <p:cNvPr id="10" name="Straight Connector 9">
            <a:extLst>
              <a:ext uri="{FF2B5EF4-FFF2-40B4-BE49-F238E27FC236}">
                <a16:creationId xmlns:a16="http://schemas.microsoft.com/office/drawing/2014/main" id="{1D518CC1-B0F1-6C4C-92E9-B88142EE610E}"/>
              </a:ext>
            </a:extLst>
          </p:cNvPr>
          <p:cNvCxnSpPr>
            <a:cxnSpLocks/>
          </p:cNvCxnSpPr>
          <p:nvPr/>
        </p:nvCxnSpPr>
        <p:spPr>
          <a:xfrm flipH="1">
            <a:off x="2551471" y="2841831"/>
            <a:ext cx="2108203" cy="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45A5D15-D4A7-C941-8258-A198A83C22CF}"/>
              </a:ext>
            </a:extLst>
          </p:cNvPr>
          <p:cNvCxnSpPr>
            <a:cxnSpLocks/>
          </p:cNvCxnSpPr>
          <p:nvPr/>
        </p:nvCxnSpPr>
        <p:spPr>
          <a:xfrm flipV="1">
            <a:off x="2613691"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6CE9358-84AA-8B4A-86FD-1A2E3BCB3BCD}"/>
              </a:ext>
            </a:extLst>
          </p:cNvPr>
          <p:cNvCxnSpPr>
            <a:cxnSpLocks/>
          </p:cNvCxnSpPr>
          <p:nvPr/>
        </p:nvCxnSpPr>
        <p:spPr>
          <a:xfrm flipV="1">
            <a:off x="5043053" y="3829879"/>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F8D796-B2FD-DF47-9A0D-12DF2222D3A1}"/>
              </a:ext>
            </a:extLst>
          </p:cNvPr>
          <p:cNvCxnSpPr>
            <a:cxnSpLocks/>
          </p:cNvCxnSpPr>
          <p:nvPr/>
        </p:nvCxnSpPr>
        <p:spPr>
          <a:xfrm flipV="1">
            <a:off x="7214455" y="3848976"/>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CE42275-B5CD-C34F-AE40-4D504A8FA277}"/>
              </a:ext>
            </a:extLst>
          </p:cNvPr>
          <p:cNvCxnSpPr>
            <a:cxnSpLocks/>
          </p:cNvCxnSpPr>
          <p:nvPr/>
        </p:nvCxnSpPr>
        <p:spPr>
          <a:xfrm flipH="1">
            <a:off x="7214455" y="2823963"/>
            <a:ext cx="2783368" cy="1786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0BDB59-90A1-B34B-B8A9-480D3F6D9F36}"/>
              </a:ext>
            </a:extLst>
          </p:cNvPr>
          <p:cNvCxnSpPr>
            <a:cxnSpLocks/>
          </p:cNvCxnSpPr>
          <p:nvPr/>
        </p:nvCxnSpPr>
        <p:spPr>
          <a:xfrm flipV="1">
            <a:off x="9997823"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04A957C-F4DC-D24F-89FB-6FE59B6FE0F4}"/>
              </a:ext>
            </a:extLst>
          </p:cNvPr>
          <p:cNvSpPr txBox="1"/>
          <p:nvPr/>
        </p:nvSpPr>
        <p:spPr>
          <a:xfrm>
            <a:off x="1422350" y="6031654"/>
            <a:ext cx="2308403" cy="646331"/>
          </a:xfrm>
          <a:prstGeom prst="rect">
            <a:avLst/>
          </a:prstGeom>
          <a:noFill/>
        </p:spPr>
        <p:txBody>
          <a:bodyPr wrap="square" rtlCol="0">
            <a:spAutoFit/>
          </a:bodyPr>
          <a:lstStyle/>
          <a:p>
            <a:pPr algn="ctr"/>
            <a:r>
              <a:rPr lang="en-PT" dirty="0">
                <a:solidFill>
                  <a:schemeClr val="bg1"/>
                </a:solidFill>
              </a:rPr>
              <a:t>Flexible Capacity / Scalability</a:t>
            </a:r>
          </a:p>
        </p:txBody>
      </p:sp>
      <p:sp>
        <p:nvSpPr>
          <p:cNvPr id="31" name="TextBox 30">
            <a:extLst>
              <a:ext uri="{FF2B5EF4-FFF2-40B4-BE49-F238E27FC236}">
                <a16:creationId xmlns:a16="http://schemas.microsoft.com/office/drawing/2014/main" id="{BD0744C7-5FD3-F341-96AB-6980F5FA10CE}"/>
              </a:ext>
            </a:extLst>
          </p:cNvPr>
          <p:cNvSpPr txBox="1"/>
          <p:nvPr/>
        </p:nvSpPr>
        <p:spPr>
          <a:xfrm>
            <a:off x="4205184" y="5754655"/>
            <a:ext cx="1625426" cy="923330"/>
          </a:xfrm>
          <a:prstGeom prst="rect">
            <a:avLst/>
          </a:prstGeom>
          <a:noFill/>
        </p:spPr>
        <p:txBody>
          <a:bodyPr wrap="square" rtlCol="0">
            <a:spAutoFit/>
          </a:bodyPr>
          <a:lstStyle/>
          <a:p>
            <a:pPr algn="ctr"/>
            <a:r>
              <a:rPr lang="en-PT" dirty="0">
                <a:solidFill>
                  <a:schemeClr val="bg1"/>
                </a:solidFill>
              </a:rPr>
              <a:t>Increased Productivity and Agility</a:t>
            </a:r>
          </a:p>
        </p:txBody>
      </p:sp>
      <p:sp>
        <p:nvSpPr>
          <p:cNvPr id="32" name="TextBox 31">
            <a:extLst>
              <a:ext uri="{FF2B5EF4-FFF2-40B4-BE49-F238E27FC236}">
                <a16:creationId xmlns:a16="http://schemas.microsoft.com/office/drawing/2014/main" id="{C8C0DD5C-D05A-0D43-9B6A-9E80D337BE8E}"/>
              </a:ext>
            </a:extLst>
          </p:cNvPr>
          <p:cNvSpPr txBox="1"/>
          <p:nvPr/>
        </p:nvSpPr>
        <p:spPr>
          <a:xfrm>
            <a:off x="6023042" y="5899263"/>
            <a:ext cx="2486025" cy="923330"/>
          </a:xfrm>
          <a:prstGeom prst="rect">
            <a:avLst/>
          </a:prstGeom>
          <a:noFill/>
        </p:spPr>
        <p:txBody>
          <a:bodyPr wrap="square" rtlCol="0">
            <a:spAutoFit/>
          </a:bodyPr>
          <a:lstStyle/>
          <a:p>
            <a:pPr algn="ctr"/>
            <a:r>
              <a:rPr lang="en-PT" dirty="0">
                <a:solidFill>
                  <a:schemeClr val="bg1"/>
                </a:solidFill>
              </a:rPr>
              <a:t>Improved Availability and Bussiness Continuity</a:t>
            </a:r>
          </a:p>
        </p:txBody>
      </p:sp>
      <p:sp>
        <p:nvSpPr>
          <p:cNvPr id="34" name="TextBox 33">
            <a:extLst>
              <a:ext uri="{FF2B5EF4-FFF2-40B4-BE49-F238E27FC236}">
                <a16:creationId xmlns:a16="http://schemas.microsoft.com/office/drawing/2014/main" id="{104A9D1F-9C8A-F745-8D06-162E002F2341}"/>
              </a:ext>
            </a:extLst>
          </p:cNvPr>
          <p:cNvSpPr txBox="1"/>
          <p:nvPr/>
        </p:nvSpPr>
        <p:spPr>
          <a:xfrm>
            <a:off x="9179951" y="5919610"/>
            <a:ext cx="1658223" cy="923330"/>
          </a:xfrm>
          <a:prstGeom prst="rect">
            <a:avLst/>
          </a:prstGeom>
          <a:noFill/>
        </p:spPr>
        <p:txBody>
          <a:bodyPr wrap="square" rtlCol="0">
            <a:spAutoFit/>
          </a:bodyPr>
          <a:lstStyle/>
          <a:p>
            <a:pPr algn="ctr"/>
            <a:r>
              <a:rPr lang="en-PT" dirty="0">
                <a:solidFill>
                  <a:schemeClr val="bg1"/>
                </a:solidFill>
              </a:rPr>
              <a:t>Reduced Costs / Pay as you Use</a:t>
            </a:r>
          </a:p>
        </p:txBody>
      </p:sp>
      <p:pic>
        <p:nvPicPr>
          <p:cNvPr id="42" name="Graphic 41" descr="Monitor outline">
            <a:extLst>
              <a:ext uri="{FF2B5EF4-FFF2-40B4-BE49-F238E27FC236}">
                <a16:creationId xmlns:a16="http://schemas.microsoft.com/office/drawing/2014/main" id="{B0B2E45B-F81E-C545-8633-4A52013EF8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8854" y="5117490"/>
            <a:ext cx="914400" cy="914400"/>
          </a:xfrm>
          <a:prstGeom prst="rect">
            <a:avLst/>
          </a:prstGeom>
        </p:spPr>
      </p:pic>
      <p:pic>
        <p:nvPicPr>
          <p:cNvPr id="44" name="Graphic 43" descr="Tick outline">
            <a:extLst>
              <a:ext uri="{FF2B5EF4-FFF2-40B4-BE49-F238E27FC236}">
                <a16:creationId xmlns:a16="http://schemas.microsoft.com/office/drawing/2014/main" id="{3C662677-6061-5743-97A2-2F4664C220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8896" y="5307215"/>
            <a:ext cx="374316" cy="457200"/>
          </a:xfrm>
          <a:prstGeom prst="rect">
            <a:avLst/>
          </a:prstGeom>
        </p:spPr>
      </p:pic>
      <p:pic>
        <p:nvPicPr>
          <p:cNvPr id="65" name="Graphic 64" descr="Upward trend outline">
            <a:extLst>
              <a:ext uri="{FF2B5EF4-FFF2-40B4-BE49-F238E27FC236}">
                <a16:creationId xmlns:a16="http://schemas.microsoft.com/office/drawing/2014/main" id="{AC6465BB-B7D2-BB44-9DD2-EB02423469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90820" y="4748573"/>
            <a:ext cx="914400" cy="914400"/>
          </a:xfrm>
          <a:prstGeom prst="rect">
            <a:avLst/>
          </a:prstGeom>
        </p:spPr>
      </p:pic>
      <p:pic>
        <p:nvPicPr>
          <p:cNvPr id="75" name="Graphic 74" descr="Dollar with solid fill">
            <a:extLst>
              <a:ext uri="{FF2B5EF4-FFF2-40B4-BE49-F238E27FC236}">
                <a16:creationId xmlns:a16="http://schemas.microsoft.com/office/drawing/2014/main" id="{BA5E2620-2133-8D44-895E-BDBFC58A0F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47738" y="5223628"/>
            <a:ext cx="428655" cy="428655"/>
          </a:xfrm>
          <a:prstGeom prst="rect">
            <a:avLst/>
          </a:prstGeom>
        </p:spPr>
      </p:pic>
      <p:pic>
        <p:nvPicPr>
          <p:cNvPr id="67" name="Graphic 66" descr="Download from cloud outline">
            <a:extLst>
              <a:ext uri="{FF2B5EF4-FFF2-40B4-BE49-F238E27FC236}">
                <a16:creationId xmlns:a16="http://schemas.microsoft.com/office/drawing/2014/main" id="{B559A40F-9940-AE43-B4E5-E6C744D907B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50476" y="4572624"/>
            <a:ext cx="914400" cy="914400"/>
          </a:xfrm>
          <a:prstGeom prst="rect">
            <a:avLst/>
          </a:prstGeom>
        </p:spPr>
      </p:pic>
      <p:pic>
        <p:nvPicPr>
          <p:cNvPr id="77" name="Graphic 76" descr="Pound with solid fill">
            <a:extLst>
              <a:ext uri="{FF2B5EF4-FFF2-40B4-BE49-F238E27FC236}">
                <a16:creationId xmlns:a16="http://schemas.microsoft.com/office/drawing/2014/main" id="{58EC2F5C-55F9-1148-AE08-BB980E2643A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23111" y="5457738"/>
            <a:ext cx="328999" cy="328999"/>
          </a:xfrm>
          <a:prstGeom prst="rect">
            <a:avLst/>
          </a:prstGeom>
        </p:spPr>
      </p:pic>
      <p:pic>
        <p:nvPicPr>
          <p:cNvPr id="73" name="Graphic 72" descr="Euro with solid fill">
            <a:extLst>
              <a:ext uri="{FF2B5EF4-FFF2-40B4-BE49-F238E27FC236}">
                <a16:creationId xmlns:a16="http://schemas.microsoft.com/office/drawing/2014/main" id="{EB08CF5D-51FF-B847-89F1-72EC855444F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191314" y="5247085"/>
            <a:ext cx="382613" cy="382613"/>
          </a:xfrm>
          <a:prstGeom prst="rect">
            <a:avLst/>
          </a:prstGeom>
        </p:spPr>
      </p:pic>
      <p:pic>
        <p:nvPicPr>
          <p:cNvPr id="79" name="Graphic 78" descr="Stop with solid fill">
            <a:extLst>
              <a:ext uri="{FF2B5EF4-FFF2-40B4-BE49-F238E27FC236}">
                <a16:creationId xmlns:a16="http://schemas.microsoft.com/office/drawing/2014/main" id="{1B2C89D4-B668-D04A-902E-1D9D43C79B2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96327" y="5217091"/>
            <a:ext cx="544344" cy="544344"/>
          </a:xfrm>
          <a:prstGeom prst="rect">
            <a:avLst/>
          </a:prstGeom>
        </p:spPr>
      </p:pic>
      <p:pic>
        <p:nvPicPr>
          <p:cNvPr id="81" name="Graphic 80" descr="Stop outline">
            <a:extLst>
              <a:ext uri="{FF2B5EF4-FFF2-40B4-BE49-F238E27FC236}">
                <a16:creationId xmlns:a16="http://schemas.microsoft.com/office/drawing/2014/main" id="{1224510D-2267-8E46-85B6-1FB04B82197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14221" y="4748573"/>
            <a:ext cx="914400" cy="914400"/>
          </a:xfrm>
          <a:prstGeom prst="rect">
            <a:avLst/>
          </a:prstGeom>
        </p:spPr>
      </p:pic>
      <p:pic>
        <p:nvPicPr>
          <p:cNvPr id="85" name="Graphic 84" descr="Sort outline">
            <a:extLst>
              <a:ext uri="{FF2B5EF4-FFF2-40B4-BE49-F238E27FC236}">
                <a16:creationId xmlns:a16="http://schemas.microsoft.com/office/drawing/2014/main" id="{D33FB6EE-D759-CA4B-B99F-ED6F7CA8C3C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rot="3476573">
            <a:off x="2528307" y="4904032"/>
            <a:ext cx="487788" cy="487788"/>
          </a:xfrm>
          <a:prstGeom prst="rect">
            <a:avLst/>
          </a:prstGeom>
        </p:spPr>
      </p:pic>
      <p:pic>
        <p:nvPicPr>
          <p:cNvPr id="91" name="Graphic 90" descr="Clock outline">
            <a:extLst>
              <a:ext uri="{FF2B5EF4-FFF2-40B4-BE49-F238E27FC236}">
                <a16:creationId xmlns:a16="http://schemas.microsoft.com/office/drawing/2014/main" id="{13A147E1-3C8F-1145-835E-B7C50F97EC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759250" y="4700931"/>
            <a:ext cx="457200" cy="457200"/>
          </a:xfrm>
          <a:prstGeom prst="rect">
            <a:avLst/>
          </a:prstGeom>
        </p:spPr>
      </p:pic>
      <p:pic>
        <p:nvPicPr>
          <p:cNvPr id="39" name="Graphic 38" descr="Lock outline">
            <a:extLst>
              <a:ext uri="{FF2B5EF4-FFF2-40B4-BE49-F238E27FC236}">
                <a16:creationId xmlns:a16="http://schemas.microsoft.com/office/drawing/2014/main" id="{2945B7EF-4F95-A04C-B2D7-B73D11BBC1B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444038" y="2226848"/>
            <a:ext cx="773144" cy="773144"/>
          </a:xfrm>
          <a:prstGeom prst="rect">
            <a:avLst/>
          </a:prstGeom>
        </p:spPr>
      </p:pic>
      <p:pic>
        <p:nvPicPr>
          <p:cNvPr id="40" name="Graphic 39" descr="Shield Tick with solid fill">
            <a:extLst>
              <a:ext uri="{FF2B5EF4-FFF2-40B4-BE49-F238E27FC236}">
                <a16:creationId xmlns:a16="http://schemas.microsoft.com/office/drawing/2014/main" id="{4D38C245-55D4-F045-9D8A-BBDD6914D6DC}"/>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492910" y="2972882"/>
            <a:ext cx="773144" cy="773144"/>
          </a:xfrm>
          <a:prstGeom prst="rect">
            <a:avLst/>
          </a:prstGeom>
        </p:spPr>
      </p:pic>
      <p:sp>
        <p:nvSpPr>
          <p:cNvPr id="6" name="TextBox 5">
            <a:extLst>
              <a:ext uri="{FF2B5EF4-FFF2-40B4-BE49-F238E27FC236}">
                <a16:creationId xmlns:a16="http://schemas.microsoft.com/office/drawing/2014/main" id="{4B619C60-3F43-0241-93A1-C07E872E81D1}"/>
              </a:ext>
            </a:extLst>
          </p:cNvPr>
          <p:cNvSpPr txBox="1"/>
          <p:nvPr/>
        </p:nvSpPr>
        <p:spPr>
          <a:xfrm>
            <a:off x="4759250" y="3111567"/>
            <a:ext cx="1894921" cy="369332"/>
          </a:xfrm>
          <a:prstGeom prst="rect">
            <a:avLst/>
          </a:prstGeom>
          <a:noFill/>
        </p:spPr>
        <p:txBody>
          <a:bodyPr wrap="square" rtlCol="0">
            <a:spAutoFit/>
          </a:bodyPr>
          <a:lstStyle/>
          <a:p>
            <a:r>
              <a:rPr lang="en-PT" dirty="0">
                <a:solidFill>
                  <a:srgbClr val="FF0000"/>
                </a:solidFill>
              </a:rPr>
              <a:t>Cloud Security</a:t>
            </a:r>
          </a:p>
        </p:txBody>
      </p:sp>
      <p:sp>
        <p:nvSpPr>
          <p:cNvPr id="33" name="TextBox 32">
            <a:extLst>
              <a:ext uri="{FF2B5EF4-FFF2-40B4-BE49-F238E27FC236}">
                <a16:creationId xmlns:a16="http://schemas.microsoft.com/office/drawing/2014/main" id="{1CFC56E5-086E-6843-B320-0C9385770253}"/>
              </a:ext>
            </a:extLst>
          </p:cNvPr>
          <p:cNvSpPr txBox="1"/>
          <p:nvPr/>
        </p:nvSpPr>
        <p:spPr>
          <a:xfrm rot="60000">
            <a:off x="315681" y="3648921"/>
            <a:ext cx="1619354" cy="400110"/>
          </a:xfrm>
          <a:prstGeom prst="rect">
            <a:avLst/>
          </a:prstGeom>
          <a:noFill/>
        </p:spPr>
        <p:txBody>
          <a:bodyPr wrap="none" rtlCol="0">
            <a:prstTxWarp prst="textArchDown">
              <a:avLst/>
            </a:prstTxWarp>
            <a:spAutoFit/>
          </a:bodyPr>
          <a:lstStyle/>
          <a:p>
            <a:pPr algn="ctr"/>
            <a:r>
              <a:rPr lang="en-US" sz="2000" dirty="0">
                <a:solidFill>
                  <a:schemeClr val="bg1">
                    <a:lumMod val="50000"/>
                    <a:lumOff val="50000"/>
                  </a:schemeClr>
                </a:solidFill>
              </a:rPr>
              <a:t>… Or not</a:t>
            </a:r>
          </a:p>
          <a:p>
            <a:pPr algn="ctr"/>
            <a:r>
              <a:rPr lang="en-US" sz="2000" dirty="0">
                <a:solidFill>
                  <a:schemeClr val="bg1">
                    <a:lumMod val="50000"/>
                    <a:lumOff val="50000"/>
                  </a:schemeClr>
                </a:solidFill>
              </a:rPr>
              <a:t>     to Cloud …</a:t>
            </a:r>
          </a:p>
        </p:txBody>
      </p:sp>
      <p:sp>
        <p:nvSpPr>
          <p:cNvPr id="35" name="Oval 34">
            <a:extLst>
              <a:ext uri="{FF2B5EF4-FFF2-40B4-BE49-F238E27FC236}">
                <a16:creationId xmlns:a16="http://schemas.microsoft.com/office/drawing/2014/main" id="{0C17643F-7188-6E48-963D-CD2E0A2119C5}"/>
              </a:ext>
            </a:extLst>
          </p:cNvPr>
          <p:cNvSpPr/>
          <p:nvPr/>
        </p:nvSpPr>
        <p:spPr>
          <a:xfrm>
            <a:off x="170890" y="1984933"/>
            <a:ext cx="2016000" cy="1835999"/>
          </a:xfrm>
          <a:prstGeom prst="ellipse">
            <a:avLst/>
          </a:prstGeom>
          <a:blipFill>
            <a:blip r:embed="rId33"/>
            <a:stretch>
              <a:fillRect l="-21520" r="-21520" b="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36" name="Slide Number Placeholder 5">
            <a:extLst>
              <a:ext uri="{FF2B5EF4-FFF2-40B4-BE49-F238E27FC236}">
                <a16:creationId xmlns:a16="http://schemas.microsoft.com/office/drawing/2014/main" id="{759600C0-C83E-CB49-ABF1-FA45FD568ACB}"/>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6</a:t>
            </a:fld>
            <a:endParaRPr lang="pt-PT" dirty="0"/>
          </a:p>
        </p:txBody>
      </p:sp>
    </p:spTree>
    <p:extLst>
      <p:ext uri="{BB962C8B-B14F-4D97-AF65-F5344CB8AC3E}">
        <p14:creationId xmlns:p14="http://schemas.microsoft.com/office/powerpoint/2010/main" val="2467806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B5D269-2DE7-CA4C-A372-6A718CE00A95}"/>
              </a:ext>
            </a:extLst>
          </p:cNvPr>
          <p:cNvPicPr>
            <a:picLocks noChangeAspect="1"/>
          </p:cNvPicPr>
          <p:nvPr/>
        </p:nvPicPr>
        <p:blipFill>
          <a:blip r:embed="rId3">
            <a:extLst>
              <a:ext uri="{BEBA8EAE-BF5A-486C-A8C5-ECC9F3942E4B}">
                <a14:imgProps xmlns:a14="http://schemas.microsoft.com/office/drawing/2010/main">
                  <a14:imgLayer r:embed="rId4">
                    <a14:imgEffect>
                      <a14:artisticCrisscrossEtching pressure="68"/>
                    </a14:imgEffect>
                  </a14:imgLayer>
                </a14:imgProps>
              </a:ext>
            </a:extLst>
          </a:blip>
          <a:stretch>
            <a:fillRect/>
          </a:stretch>
        </p:blipFill>
        <p:spPr>
          <a:xfrm>
            <a:off x="67034" y="2417829"/>
            <a:ext cx="5265169" cy="1069144"/>
          </a:xfrm>
          <a:prstGeom prst="rect">
            <a:avLst/>
          </a:prstGeom>
          <a:scene3d>
            <a:camera prst="orthographicFront"/>
            <a:lightRig rig="threePt" dir="t"/>
          </a:scene3d>
          <a:sp3d contourW="12700"/>
        </p:spPr>
      </p:pic>
      <p:pic>
        <p:nvPicPr>
          <p:cNvPr id="8" name="Picture 7">
            <a:extLst>
              <a:ext uri="{FF2B5EF4-FFF2-40B4-BE49-F238E27FC236}">
                <a16:creationId xmlns:a16="http://schemas.microsoft.com/office/drawing/2014/main" id="{E1231F2E-CC4F-5F44-90E2-5681B89200D8}"/>
              </a:ext>
            </a:extLst>
          </p:cNvPr>
          <p:cNvPicPr>
            <a:picLocks noChangeAspect="1"/>
          </p:cNvPicPr>
          <p:nvPr/>
        </p:nvPicPr>
        <p:blipFill>
          <a:blip r:embed="rId5">
            <a:extLst>
              <a:ext uri="{BEBA8EAE-BF5A-486C-A8C5-ECC9F3942E4B}">
                <a14:imgProps xmlns:a14="http://schemas.microsoft.com/office/drawing/2010/main">
                  <a14:imgLayer r:embed="rId6">
                    <a14:imgEffect>
                      <a14:artisticCrisscrossEtching pressure="61"/>
                    </a14:imgEffect>
                  </a14:imgLayer>
                </a14:imgProps>
              </a:ext>
            </a:extLst>
          </a:blip>
          <a:stretch>
            <a:fillRect/>
          </a:stretch>
        </p:blipFill>
        <p:spPr>
          <a:xfrm>
            <a:off x="5845791" y="2325234"/>
            <a:ext cx="6024645" cy="985162"/>
          </a:xfrm>
          <a:prstGeom prst="rect">
            <a:avLst/>
          </a:prstGeom>
          <a:scene3d>
            <a:camera prst="orthographicFront"/>
            <a:lightRig rig="threePt" dir="t"/>
          </a:scene3d>
          <a:sp3d contourW="12700"/>
        </p:spPr>
      </p:pic>
      <p:pic>
        <p:nvPicPr>
          <p:cNvPr id="9" name="Picture 8">
            <a:extLst>
              <a:ext uri="{FF2B5EF4-FFF2-40B4-BE49-F238E27FC236}">
                <a16:creationId xmlns:a16="http://schemas.microsoft.com/office/drawing/2014/main" id="{D170E43C-6122-A041-9F97-D7FE07C831AB}"/>
              </a:ext>
            </a:extLst>
          </p:cNvPr>
          <p:cNvPicPr>
            <a:picLocks noChangeAspect="1"/>
          </p:cNvPicPr>
          <p:nvPr/>
        </p:nvPicPr>
        <p:blipFill>
          <a:blip r:embed="rId7">
            <a:extLst>
              <a:ext uri="{BEBA8EAE-BF5A-486C-A8C5-ECC9F3942E4B}">
                <a14:imgProps xmlns:a14="http://schemas.microsoft.com/office/drawing/2010/main">
                  <a14:imgLayer r:embed="rId8">
                    <a14:imgEffect>
                      <a14:artisticCrisscrossEtching/>
                    </a14:imgEffect>
                  </a14:imgLayer>
                </a14:imgProps>
              </a:ext>
            </a:extLst>
          </a:blip>
          <a:stretch>
            <a:fillRect/>
          </a:stretch>
        </p:blipFill>
        <p:spPr>
          <a:xfrm>
            <a:off x="316765" y="4112185"/>
            <a:ext cx="4912898" cy="2180443"/>
          </a:xfrm>
          <a:prstGeom prst="rect">
            <a:avLst/>
          </a:prstGeom>
          <a:scene3d>
            <a:camera prst="orthographicFront"/>
            <a:lightRig rig="threePt" dir="t"/>
          </a:scene3d>
          <a:sp3d contourW="12700"/>
        </p:spPr>
      </p:pic>
      <p:pic>
        <p:nvPicPr>
          <p:cNvPr id="10" name="Picture 9">
            <a:extLst>
              <a:ext uri="{FF2B5EF4-FFF2-40B4-BE49-F238E27FC236}">
                <a16:creationId xmlns:a16="http://schemas.microsoft.com/office/drawing/2014/main" id="{204994CA-89E6-A548-950F-6F90F19968FA}"/>
              </a:ext>
            </a:extLst>
          </p:cNvPr>
          <p:cNvPicPr>
            <a:picLocks noChangeAspect="1"/>
          </p:cNvPicPr>
          <p:nvPr/>
        </p:nvPicPr>
        <p:blipFill>
          <a:blip r:embed="rId9">
            <a:extLst>
              <a:ext uri="{BEBA8EAE-BF5A-486C-A8C5-ECC9F3942E4B}">
                <a14:imgProps xmlns:a14="http://schemas.microsoft.com/office/drawing/2010/main">
                  <a14:imgLayer r:embed="rId10">
                    <a14:imgEffect>
                      <a14:artisticCrisscrossEtching/>
                    </a14:imgEffect>
                  </a14:imgLayer>
                </a14:imgProps>
              </a:ext>
            </a:extLst>
          </a:blip>
          <a:stretch>
            <a:fillRect/>
          </a:stretch>
        </p:blipFill>
        <p:spPr>
          <a:xfrm>
            <a:off x="4385663" y="4855386"/>
            <a:ext cx="5596537" cy="1841442"/>
          </a:xfrm>
          <a:prstGeom prst="rect">
            <a:avLst/>
          </a:prstGeom>
          <a:scene3d>
            <a:camera prst="orthographicFront"/>
            <a:lightRig rig="threePt" dir="t"/>
          </a:scene3d>
          <a:sp3d contourW="12700"/>
        </p:spPr>
      </p:pic>
      <p:pic>
        <p:nvPicPr>
          <p:cNvPr id="2" name="Picture 1">
            <a:extLst>
              <a:ext uri="{FF2B5EF4-FFF2-40B4-BE49-F238E27FC236}">
                <a16:creationId xmlns:a16="http://schemas.microsoft.com/office/drawing/2014/main" id="{9248EA32-D61B-EB4B-B993-0019894EF28E}"/>
              </a:ext>
            </a:extLst>
          </p:cNvPr>
          <p:cNvPicPr>
            <a:picLocks noChangeAspect="1"/>
          </p:cNvPicPr>
          <p:nvPr/>
        </p:nvPicPr>
        <p:blipFill>
          <a:blip r:embed="rId11">
            <a:extLst>
              <a:ext uri="{BEBA8EAE-BF5A-486C-A8C5-ECC9F3942E4B}">
                <a14:imgProps xmlns:a14="http://schemas.microsoft.com/office/drawing/2010/main">
                  <a14:imgLayer r:embed="rId12">
                    <a14:imgEffect>
                      <a14:artisticFilmGrain/>
                    </a14:imgEffect>
                  </a14:imgLayer>
                </a14:imgProps>
              </a:ext>
            </a:extLst>
          </a:blip>
          <a:stretch>
            <a:fillRect/>
          </a:stretch>
        </p:blipFill>
        <p:spPr>
          <a:xfrm>
            <a:off x="4254052" y="3139799"/>
            <a:ext cx="5416573" cy="1056111"/>
          </a:xfrm>
          <a:prstGeom prst="rect">
            <a:avLst/>
          </a:prstGeom>
          <a:ln>
            <a:solidFill>
              <a:srgbClr val="FF0000"/>
            </a:solidFill>
          </a:ln>
        </p:spPr>
      </p:pic>
      <p:pic>
        <p:nvPicPr>
          <p:cNvPr id="11" name="Picture 10">
            <a:extLst>
              <a:ext uri="{FF2B5EF4-FFF2-40B4-BE49-F238E27FC236}">
                <a16:creationId xmlns:a16="http://schemas.microsoft.com/office/drawing/2014/main" id="{047EC494-36DB-DF40-B4D4-4AAF618ECED5}"/>
              </a:ext>
            </a:extLst>
          </p:cNvPr>
          <p:cNvPicPr>
            <a:picLocks noChangeAspect="1"/>
          </p:cNvPicPr>
          <p:nvPr/>
        </p:nvPicPr>
        <p:blipFill>
          <a:blip r:embed="rId13">
            <a:extLst>
              <a:ext uri="{BEBA8EAE-BF5A-486C-A8C5-ECC9F3942E4B}">
                <a14:imgProps xmlns:a14="http://schemas.microsoft.com/office/drawing/2010/main">
                  <a14:imgLayer r:embed="rId14">
                    <a14:imgEffect>
                      <a14:artisticCrisscrossEtching/>
                    </a14:imgEffect>
                  </a14:imgLayer>
                </a14:imgProps>
              </a:ext>
            </a:extLst>
          </a:blip>
          <a:stretch>
            <a:fillRect/>
          </a:stretch>
        </p:blipFill>
        <p:spPr>
          <a:xfrm>
            <a:off x="4613786" y="4146449"/>
            <a:ext cx="7339777" cy="555202"/>
          </a:xfrm>
          <a:prstGeom prst="rect">
            <a:avLst/>
          </a:prstGeom>
          <a:scene3d>
            <a:camera prst="orthographicFront"/>
            <a:lightRig rig="threePt" dir="t"/>
          </a:scene3d>
          <a:sp3d contourW="12700"/>
        </p:spPr>
      </p:pic>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Relevant Incidents</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BBE87876-0BE5-4F44-BAF7-0F9B29CC63CF}"/>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7</a:t>
            </a:fld>
            <a:endParaRPr lang="pt-PT" dirty="0"/>
          </a:p>
        </p:txBody>
      </p:sp>
    </p:spTree>
    <p:extLst>
      <p:ext uri="{BB962C8B-B14F-4D97-AF65-F5344CB8AC3E}">
        <p14:creationId xmlns:p14="http://schemas.microsoft.com/office/powerpoint/2010/main" val="2424945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40" name="TextBox 39">
            <a:extLst>
              <a:ext uri="{FF2B5EF4-FFF2-40B4-BE49-F238E27FC236}">
                <a16:creationId xmlns:a16="http://schemas.microsoft.com/office/drawing/2014/main" id="{B65E80D7-925D-5149-8A46-9366503BC393}"/>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sp>
        <p:nvSpPr>
          <p:cNvPr id="25" name="TextBox 24">
            <a:extLst>
              <a:ext uri="{FF2B5EF4-FFF2-40B4-BE49-F238E27FC236}">
                <a16:creationId xmlns:a16="http://schemas.microsoft.com/office/drawing/2014/main" id="{C14A659D-B83B-9A48-A4A8-5CB19BCF7D8B}"/>
              </a:ext>
            </a:extLst>
          </p:cNvPr>
          <p:cNvSpPr txBox="1"/>
          <p:nvPr/>
        </p:nvSpPr>
        <p:spPr>
          <a:xfrm>
            <a:off x="235142" y="2330140"/>
            <a:ext cx="3487865" cy="2948115"/>
          </a:xfrm>
          <a:prstGeom prst="rect">
            <a:avLst/>
          </a:prstGeom>
          <a:noFill/>
        </p:spPr>
        <p:txBody>
          <a:bodyPr wrap="square" rtlCol="0">
            <a:spAutoFit/>
          </a:bodyPr>
          <a:lstStyle/>
          <a:p>
            <a:pPr>
              <a:lnSpc>
                <a:spcPct val="150000"/>
              </a:lnSpc>
            </a:pPr>
            <a:r>
              <a:rPr lang="en-PT" b="1" dirty="0">
                <a:solidFill>
                  <a:schemeClr val="bg1"/>
                </a:solidFill>
              </a:rPr>
              <a:t>External Threats</a:t>
            </a:r>
          </a:p>
          <a:p>
            <a:pPr marL="285750" indent="-285750">
              <a:lnSpc>
                <a:spcPct val="150000"/>
              </a:lnSpc>
              <a:buFont typeface="Arial" panose="020B0604020202020204" pitchFamily="34" charset="0"/>
              <a:buChar char="•"/>
            </a:pPr>
            <a:r>
              <a:rPr lang="en-PT" dirty="0">
                <a:solidFill>
                  <a:schemeClr val="bg1"/>
                </a:solidFill>
              </a:rPr>
              <a:t>“Hacking”, Breaking Access Control</a:t>
            </a:r>
          </a:p>
          <a:p>
            <a:pPr marL="285750" indent="-285750">
              <a:lnSpc>
                <a:spcPct val="150000"/>
              </a:lnSpc>
              <a:buFont typeface="Arial" panose="020B0604020202020204" pitchFamily="34" charset="0"/>
              <a:buChar char="•"/>
            </a:pPr>
            <a:r>
              <a:rPr lang="en-PT" dirty="0">
                <a:solidFill>
                  <a:schemeClr val="bg1"/>
                </a:solidFill>
              </a:rPr>
              <a:t>Malware Installation</a:t>
            </a:r>
          </a:p>
          <a:p>
            <a:pPr marL="285750" indent="-285750">
              <a:lnSpc>
                <a:spcPct val="150000"/>
              </a:lnSpc>
              <a:buFont typeface="Arial" panose="020B0604020202020204" pitchFamily="34" charset="0"/>
              <a:buChar char="•"/>
            </a:pPr>
            <a:r>
              <a:rPr lang="en-PT" dirty="0">
                <a:solidFill>
                  <a:schemeClr val="bg1"/>
                </a:solidFill>
              </a:rPr>
              <a:t>Memory Monitorization</a:t>
            </a:r>
          </a:p>
          <a:p>
            <a:pPr marL="285750" indent="-285750">
              <a:lnSpc>
                <a:spcPct val="150000"/>
              </a:lnSpc>
              <a:buFont typeface="Arial" panose="020B0604020202020204" pitchFamily="34" charset="0"/>
              <a:buChar char="•"/>
            </a:pPr>
            <a:r>
              <a:rPr lang="en-PT" dirty="0">
                <a:solidFill>
                  <a:schemeClr val="bg1"/>
                </a:solidFill>
              </a:rPr>
              <a:t>Breaking data confidentilaity</a:t>
            </a:r>
          </a:p>
        </p:txBody>
      </p:sp>
      <p:pic>
        <p:nvPicPr>
          <p:cNvPr id="26" name="Graphic 25" descr="Devil face with solid fill with solid fill">
            <a:extLst>
              <a:ext uri="{FF2B5EF4-FFF2-40B4-BE49-F238E27FC236}">
                <a16:creationId xmlns:a16="http://schemas.microsoft.com/office/drawing/2014/main" id="{78C3E087-A80A-4745-9CE0-6338CB4CFD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7719" y="3642747"/>
            <a:ext cx="914400" cy="914400"/>
          </a:xfrm>
          <a:prstGeom prst="rect">
            <a:avLst/>
          </a:prstGeom>
        </p:spPr>
      </p:pic>
      <p:sp>
        <p:nvSpPr>
          <p:cNvPr id="28" name="Left Arrow 27">
            <a:extLst>
              <a:ext uri="{FF2B5EF4-FFF2-40B4-BE49-F238E27FC236}">
                <a16:creationId xmlns:a16="http://schemas.microsoft.com/office/drawing/2014/main" id="{341BA7FD-487E-5147-A857-B87CE21A1DCB}"/>
              </a:ext>
            </a:extLst>
          </p:cNvPr>
          <p:cNvSpPr/>
          <p:nvPr/>
        </p:nvSpPr>
        <p:spPr>
          <a:xfrm rot="9098698">
            <a:off x="4687220" y="2865406"/>
            <a:ext cx="743726" cy="4554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Left Arrow 28">
            <a:extLst>
              <a:ext uri="{FF2B5EF4-FFF2-40B4-BE49-F238E27FC236}">
                <a16:creationId xmlns:a16="http://schemas.microsoft.com/office/drawing/2014/main" id="{34B27B30-9670-174B-8276-9E06CE48D1DD}"/>
              </a:ext>
            </a:extLst>
          </p:cNvPr>
          <p:cNvSpPr/>
          <p:nvPr/>
        </p:nvSpPr>
        <p:spPr>
          <a:xfrm rot="10800000">
            <a:off x="4739046" y="3728313"/>
            <a:ext cx="743726" cy="4554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0" name="Left Arrow 29">
            <a:extLst>
              <a:ext uri="{FF2B5EF4-FFF2-40B4-BE49-F238E27FC236}">
                <a16:creationId xmlns:a16="http://schemas.microsoft.com/office/drawing/2014/main" id="{D06B04E6-9473-E34E-8F2D-C3E58AEC66D0}"/>
              </a:ext>
            </a:extLst>
          </p:cNvPr>
          <p:cNvSpPr/>
          <p:nvPr/>
        </p:nvSpPr>
        <p:spPr>
          <a:xfrm rot="12234199">
            <a:off x="4716948" y="4705878"/>
            <a:ext cx="743726" cy="4554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1" name="Slide Number Placeholder 5">
            <a:extLst>
              <a:ext uri="{FF2B5EF4-FFF2-40B4-BE49-F238E27FC236}">
                <a16:creationId xmlns:a16="http://schemas.microsoft.com/office/drawing/2014/main" id="{FFA13837-BD6F-724B-84D1-47A01804C855}"/>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8</a:t>
            </a:fld>
            <a:endParaRPr lang="pt-PT" dirty="0"/>
          </a:p>
        </p:txBody>
      </p:sp>
      <p:sp>
        <p:nvSpPr>
          <p:cNvPr id="41" name="Left Arrow 40">
            <a:extLst>
              <a:ext uri="{FF2B5EF4-FFF2-40B4-BE49-F238E27FC236}">
                <a16:creationId xmlns:a16="http://schemas.microsoft.com/office/drawing/2014/main" id="{9242EF8B-DC39-3E42-BEFD-10D7E0406670}"/>
              </a:ext>
            </a:extLst>
          </p:cNvPr>
          <p:cNvSpPr/>
          <p:nvPr/>
        </p:nvSpPr>
        <p:spPr>
          <a:xfrm>
            <a:off x="7694700" y="2721822"/>
            <a:ext cx="1127342" cy="425885"/>
          </a:xfrm>
          <a:prstGeom prst="leftArrow">
            <a:avLst/>
          </a:prstGeom>
          <a:solidFill>
            <a:srgbClr val="C10001"/>
          </a:solid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2" name="Left Arrow 41">
            <a:extLst>
              <a:ext uri="{FF2B5EF4-FFF2-40B4-BE49-F238E27FC236}">
                <a16:creationId xmlns:a16="http://schemas.microsoft.com/office/drawing/2014/main" id="{91FA19D9-70B4-9345-844F-95D580FAD891}"/>
              </a:ext>
            </a:extLst>
          </p:cNvPr>
          <p:cNvSpPr/>
          <p:nvPr/>
        </p:nvSpPr>
        <p:spPr>
          <a:xfrm rot="5400000">
            <a:off x="6186768" y="3371372"/>
            <a:ext cx="656444" cy="377130"/>
          </a:xfrm>
          <a:prstGeom prst="leftArrow">
            <a:avLst/>
          </a:prstGeom>
          <a:solidFill>
            <a:srgbClr val="C10001"/>
          </a:solid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1940826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40" name="TextBox 39">
            <a:extLst>
              <a:ext uri="{FF2B5EF4-FFF2-40B4-BE49-F238E27FC236}">
                <a16:creationId xmlns:a16="http://schemas.microsoft.com/office/drawing/2014/main" id="{B65E80D7-925D-5149-8A46-9366503BC393}"/>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pic>
        <p:nvPicPr>
          <p:cNvPr id="26" name="Graphic 25" descr="Devil face with solid fill with solid fill">
            <a:extLst>
              <a:ext uri="{FF2B5EF4-FFF2-40B4-BE49-F238E27FC236}">
                <a16:creationId xmlns:a16="http://schemas.microsoft.com/office/drawing/2014/main" id="{78C3E087-A80A-4745-9CE0-6338CB4CFD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7719" y="3642747"/>
            <a:ext cx="914400" cy="914400"/>
          </a:xfrm>
          <a:prstGeom prst="rect">
            <a:avLst/>
          </a:prstGeom>
        </p:spPr>
      </p:pic>
      <p:sp>
        <p:nvSpPr>
          <p:cNvPr id="28" name="Left Arrow 27">
            <a:extLst>
              <a:ext uri="{FF2B5EF4-FFF2-40B4-BE49-F238E27FC236}">
                <a16:creationId xmlns:a16="http://schemas.microsoft.com/office/drawing/2014/main" id="{341BA7FD-487E-5147-A857-B87CE21A1DCB}"/>
              </a:ext>
            </a:extLst>
          </p:cNvPr>
          <p:cNvSpPr/>
          <p:nvPr/>
        </p:nvSpPr>
        <p:spPr>
          <a:xfrm rot="9098698">
            <a:off x="4687220" y="2865406"/>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Left Arrow 28">
            <a:extLst>
              <a:ext uri="{FF2B5EF4-FFF2-40B4-BE49-F238E27FC236}">
                <a16:creationId xmlns:a16="http://schemas.microsoft.com/office/drawing/2014/main" id="{34B27B30-9670-174B-8276-9E06CE48D1DD}"/>
              </a:ext>
            </a:extLst>
          </p:cNvPr>
          <p:cNvSpPr/>
          <p:nvPr/>
        </p:nvSpPr>
        <p:spPr>
          <a:xfrm rot="10800000">
            <a:off x="4739046" y="3728313"/>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0" name="Left Arrow 29">
            <a:extLst>
              <a:ext uri="{FF2B5EF4-FFF2-40B4-BE49-F238E27FC236}">
                <a16:creationId xmlns:a16="http://schemas.microsoft.com/office/drawing/2014/main" id="{D06B04E6-9473-E34E-8F2D-C3E58AEC66D0}"/>
              </a:ext>
            </a:extLst>
          </p:cNvPr>
          <p:cNvSpPr/>
          <p:nvPr/>
        </p:nvSpPr>
        <p:spPr>
          <a:xfrm rot="12234199">
            <a:off x="4716948" y="4705878"/>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8" name="TextBox 37">
            <a:extLst>
              <a:ext uri="{FF2B5EF4-FFF2-40B4-BE49-F238E27FC236}">
                <a16:creationId xmlns:a16="http://schemas.microsoft.com/office/drawing/2014/main" id="{2D2BC32C-C086-5549-8245-0B9DF586C9F1}"/>
              </a:ext>
            </a:extLst>
          </p:cNvPr>
          <p:cNvSpPr txBox="1"/>
          <p:nvPr/>
        </p:nvSpPr>
        <p:spPr>
          <a:xfrm>
            <a:off x="291712" y="2397530"/>
            <a:ext cx="3172204" cy="3573222"/>
          </a:xfrm>
          <a:prstGeom prst="rect">
            <a:avLst/>
          </a:prstGeom>
          <a:noFill/>
        </p:spPr>
        <p:txBody>
          <a:bodyPr wrap="square" rtlCol="0">
            <a:spAutoFit/>
          </a:bodyPr>
          <a:lstStyle/>
          <a:p>
            <a:r>
              <a:rPr lang="en-PT" sz="2000" b="1" dirty="0">
                <a:solidFill>
                  <a:schemeClr val="bg1"/>
                </a:solidFill>
              </a:rPr>
              <a:t>Internal Threats:</a:t>
            </a:r>
          </a:p>
          <a:p>
            <a:pPr marL="285750" indent="-285750">
              <a:lnSpc>
                <a:spcPct val="150000"/>
              </a:lnSpc>
              <a:buFont typeface="Arial" panose="020B0604020202020204" pitchFamily="34" charset="0"/>
              <a:buChar char="•"/>
            </a:pPr>
            <a:r>
              <a:rPr lang="en-PT" sz="2000" dirty="0">
                <a:solidFill>
                  <a:schemeClr val="bg1"/>
                </a:solidFill>
              </a:rPr>
              <a:t>Malicious (HbC)      Sys. Administrators</a:t>
            </a:r>
          </a:p>
          <a:p>
            <a:pPr marL="285750" indent="-285750">
              <a:lnSpc>
                <a:spcPct val="150000"/>
              </a:lnSpc>
              <a:buFont typeface="Arial" panose="020B0604020202020204" pitchFamily="34" charset="0"/>
              <a:buChar char="•"/>
            </a:pPr>
            <a:r>
              <a:rPr lang="en-PT" sz="2000" dirty="0">
                <a:solidFill>
                  <a:schemeClr val="bg1"/>
                </a:solidFill>
              </a:rPr>
              <a:t>Insider Exploits</a:t>
            </a:r>
          </a:p>
          <a:p>
            <a:pPr marL="285750" indent="-285750">
              <a:lnSpc>
                <a:spcPct val="150000"/>
              </a:lnSpc>
              <a:buFont typeface="Arial" panose="020B0604020202020204" pitchFamily="34" charset="0"/>
              <a:buChar char="•"/>
            </a:pPr>
            <a:r>
              <a:rPr lang="en-PT" sz="2000" dirty="0">
                <a:solidFill>
                  <a:schemeClr val="bg1"/>
                </a:solidFill>
              </a:rPr>
              <a:t>Memory Monitorization</a:t>
            </a:r>
          </a:p>
          <a:p>
            <a:pPr marL="285750" indent="-285750">
              <a:lnSpc>
                <a:spcPct val="150000"/>
              </a:lnSpc>
              <a:buFont typeface="Arial" panose="020B0604020202020204" pitchFamily="34" charset="0"/>
              <a:buChar char="•"/>
            </a:pPr>
            <a:r>
              <a:rPr lang="en-PT" sz="2000" dirty="0">
                <a:solidFill>
                  <a:schemeClr val="bg1"/>
                </a:solidFill>
              </a:rPr>
              <a:t>Breaking data confidentilaity</a:t>
            </a:r>
          </a:p>
        </p:txBody>
      </p:sp>
      <p:pic>
        <p:nvPicPr>
          <p:cNvPr id="39" name="Graphic 38" descr="Devil face with solid fill with solid fill">
            <a:extLst>
              <a:ext uri="{FF2B5EF4-FFF2-40B4-BE49-F238E27FC236}">
                <a16:creationId xmlns:a16="http://schemas.microsoft.com/office/drawing/2014/main" id="{960134B1-A27C-C445-8566-46B1250CB6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1612" y="5513552"/>
            <a:ext cx="914400" cy="914400"/>
          </a:xfrm>
          <a:prstGeom prst="rect">
            <a:avLst/>
          </a:prstGeom>
        </p:spPr>
      </p:pic>
      <p:sp>
        <p:nvSpPr>
          <p:cNvPr id="41" name="Left Arrow 40">
            <a:extLst>
              <a:ext uri="{FF2B5EF4-FFF2-40B4-BE49-F238E27FC236}">
                <a16:creationId xmlns:a16="http://schemas.microsoft.com/office/drawing/2014/main" id="{A0B4565D-67D7-0D42-8459-7C2A5F090FEB}"/>
              </a:ext>
            </a:extLst>
          </p:cNvPr>
          <p:cNvSpPr/>
          <p:nvPr/>
        </p:nvSpPr>
        <p:spPr>
          <a:xfrm>
            <a:off x="8585829" y="5711872"/>
            <a:ext cx="1032036" cy="425885"/>
          </a:xfrm>
          <a:prstGeom prst="leftArrow">
            <a:avLst/>
          </a:prstGeom>
          <a:solidFill>
            <a:srgbClr val="C00000"/>
          </a:solidFill>
          <a:ln>
            <a:solidFill>
              <a:srgbClr val="C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bg1"/>
              </a:solidFill>
            </a:endParaRPr>
          </a:p>
        </p:txBody>
      </p:sp>
      <p:sp>
        <p:nvSpPr>
          <p:cNvPr id="42" name="Left Arrow 41">
            <a:extLst>
              <a:ext uri="{FF2B5EF4-FFF2-40B4-BE49-F238E27FC236}">
                <a16:creationId xmlns:a16="http://schemas.microsoft.com/office/drawing/2014/main" id="{272F1463-8038-7543-84D2-1C99E727FD57}"/>
              </a:ext>
            </a:extLst>
          </p:cNvPr>
          <p:cNvSpPr/>
          <p:nvPr/>
        </p:nvSpPr>
        <p:spPr>
          <a:xfrm rot="3054044">
            <a:off x="8307258" y="4584424"/>
            <a:ext cx="1577931" cy="425885"/>
          </a:xfrm>
          <a:prstGeom prst="leftArrow">
            <a:avLst/>
          </a:prstGeom>
          <a:solidFill>
            <a:srgbClr val="C00000"/>
          </a:solidFill>
          <a:ln>
            <a:solidFill>
              <a:srgbClr val="C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solidFill>
                <a:schemeClr val="bg1"/>
              </a:solidFill>
            </a:endParaRPr>
          </a:p>
        </p:txBody>
      </p:sp>
      <p:sp>
        <p:nvSpPr>
          <p:cNvPr id="43" name="Left Arrow 42">
            <a:extLst>
              <a:ext uri="{FF2B5EF4-FFF2-40B4-BE49-F238E27FC236}">
                <a16:creationId xmlns:a16="http://schemas.microsoft.com/office/drawing/2014/main" id="{1B01AE23-F989-1F41-A525-AEA91A9D524A}"/>
              </a:ext>
            </a:extLst>
          </p:cNvPr>
          <p:cNvSpPr/>
          <p:nvPr/>
        </p:nvSpPr>
        <p:spPr>
          <a:xfrm rot="5400000">
            <a:off x="9317937" y="4090931"/>
            <a:ext cx="1901750" cy="4554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4" name="Slide Number Placeholder 5">
            <a:extLst>
              <a:ext uri="{FF2B5EF4-FFF2-40B4-BE49-F238E27FC236}">
                <a16:creationId xmlns:a16="http://schemas.microsoft.com/office/drawing/2014/main" id="{83A9D5EF-6A83-AF4A-B37F-303303DBE6E8}"/>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9</a:t>
            </a:fld>
            <a:endParaRPr lang="pt-PT" dirty="0"/>
          </a:p>
        </p:txBody>
      </p:sp>
      <p:pic>
        <p:nvPicPr>
          <p:cNvPr id="45" name="Graphic 44" descr="Devil face with solid fill with solid fill">
            <a:extLst>
              <a:ext uri="{FF2B5EF4-FFF2-40B4-BE49-F238E27FC236}">
                <a16:creationId xmlns:a16="http://schemas.microsoft.com/office/drawing/2014/main" id="{72030B52-F3C0-2845-8C09-26BCC75B3E0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1894" y="2701297"/>
            <a:ext cx="533117" cy="533117"/>
          </a:xfrm>
          <a:prstGeom prst="rect">
            <a:avLst/>
          </a:prstGeom>
        </p:spPr>
      </p:pic>
      <p:pic>
        <p:nvPicPr>
          <p:cNvPr id="46" name="Graphic 45" descr="Bug with solid fill">
            <a:extLst>
              <a:ext uri="{FF2B5EF4-FFF2-40B4-BE49-F238E27FC236}">
                <a16:creationId xmlns:a16="http://schemas.microsoft.com/office/drawing/2014/main" id="{B3DAFA03-D146-8F42-88C9-1BD276935B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46669" y="2698598"/>
            <a:ext cx="533117" cy="533117"/>
          </a:xfrm>
          <a:prstGeom prst="rect">
            <a:avLst/>
          </a:prstGeom>
        </p:spPr>
      </p:pic>
      <p:sp>
        <p:nvSpPr>
          <p:cNvPr id="47" name="Left Arrow 46">
            <a:extLst>
              <a:ext uri="{FF2B5EF4-FFF2-40B4-BE49-F238E27FC236}">
                <a16:creationId xmlns:a16="http://schemas.microsoft.com/office/drawing/2014/main" id="{4EDEEFD9-EC61-5540-8AC5-A45D9F620AB2}"/>
              </a:ext>
            </a:extLst>
          </p:cNvPr>
          <p:cNvSpPr/>
          <p:nvPr/>
        </p:nvSpPr>
        <p:spPr>
          <a:xfrm>
            <a:off x="7694700" y="2721822"/>
            <a:ext cx="1127342" cy="425885"/>
          </a:xfrm>
          <a:prstGeom prst="leftArrow">
            <a:avLst/>
          </a:prstGeom>
          <a:solidFill>
            <a:srgbClr val="C10001"/>
          </a:solid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8" name="Left Arrow 47">
            <a:extLst>
              <a:ext uri="{FF2B5EF4-FFF2-40B4-BE49-F238E27FC236}">
                <a16:creationId xmlns:a16="http://schemas.microsoft.com/office/drawing/2014/main" id="{D5508D3F-D956-0E42-BA4B-D3604475C579}"/>
              </a:ext>
            </a:extLst>
          </p:cNvPr>
          <p:cNvSpPr/>
          <p:nvPr/>
        </p:nvSpPr>
        <p:spPr>
          <a:xfrm rot="5400000">
            <a:off x="6186768" y="3371372"/>
            <a:ext cx="656444" cy="377130"/>
          </a:xfrm>
          <a:prstGeom prst="leftArrow">
            <a:avLst/>
          </a:prstGeom>
          <a:solidFill>
            <a:srgbClr val="C10001"/>
          </a:solid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29996618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ção">
  <a:themeElements>
    <a:clrScheme name="Azul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tação">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itação">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10733</TotalTime>
  <Words>4248</Words>
  <Application>Microsoft Macintosh PowerPoint</Application>
  <PresentationFormat>Widescreen</PresentationFormat>
  <Paragraphs>559</Paragraphs>
  <Slides>36</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Century Gothic</vt:lpstr>
      <vt:lpstr>Wingdings</vt:lpstr>
      <vt:lpstr>Wingdings 2</vt:lpstr>
      <vt:lpstr>Citação</vt:lpstr>
      <vt:lpstr>PowerPoint Presentation</vt:lpstr>
      <vt:lpstr>Outline</vt:lpstr>
      <vt:lpstr>Outline</vt:lpstr>
      <vt:lpstr>Cloud Adoption: Data on the Cloud is Rising</vt:lpstr>
      <vt:lpstr>Why Cloud?</vt:lpstr>
      <vt:lpstr>Why Cloud?</vt:lpstr>
      <vt:lpstr>Relevant Incidents</vt:lpstr>
      <vt:lpstr>Threat Model</vt:lpstr>
      <vt:lpstr>Threat Model</vt:lpstr>
      <vt:lpstr>Dissertation Problem</vt:lpstr>
      <vt:lpstr>Contributions</vt:lpstr>
      <vt:lpstr>Outline</vt:lpstr>
      <vt:lpstr>What is a TEE?</vt:lpstr>
      <vt:lpstr>Architecture: Typical Cloud Stack</vt:lpstr>
      <vt:lpstr>Architecture: TEE Protected Cloud Stack</vt:lpstr>
      <vt:lpstr>System Model Overview</vt:lpstr>
      <vt:lpstr>Proxy</vt:lpstr>
      <vt:lpstr>Key-Value Store</vt:lpstr>
      <vt:lpstr>Key-Value Store</vt:lpstr>
      <vt:lpstr>Attestation Flow</vt:lpstr>
      <vt:lpstr>Prototype Technologies </vt:lpstr>
      <vt:lpstr>Key Value Store</vt:lpstr>
      <vt:lpstr>Proxy</vt:lpstr>
      <vt:lpstr>Other Components</vt:lpstr>
      <vt:lpstr>Prototype Location </vt:lpstr>
      <vt:lpstr>Outline</vt:lpstr>
      <vt:lpstr>Tests &amp; Environment</vt:lpstr>
      <vt:lpstr>Tests &amp; Environment</vt:lpstr>
      <vt:lpstr>Standalone Redis</vt:lpstr>
      <vt:lpstr>Clustered Redis</vt:lpstr>
      <vt:lpstr>Resources</vt:lpstr>
      <vt:lpstr>Homomorphic Encryption</vt:lpstr>
      <vt:lpstr>Outline</vt:lpstr>
      <vt:lpstr>Conclusion</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Miguel de Lemos Dias Rosa Anciaes</dc:creator>
  <cp:lastModifiedBy>Miguel de Lemos Dias Rosa Anciaes</cp:lastModifiedBy>
  <cp:revision>305</cp:revision>
  <dcterms:created xsi:type="dcterms:W3CDTF">2021-01-27T00:59:54Z</dcterms:created>
  <dcterms:modified xsi:type="dcterms:W3CDTF">2021-02-11T14:11:02Z</dcterms:modified>
</cp:coreProperties>
</file>